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95" r:id="rId5"/>
  </p:sldMasterIdLst>
  <p:notesMasterIdLst>
    <p:notesMasterId r:id="rId56"/>
  </p:notesMasterIdLst>
  <p:sldIdLst>
    <p:sldId id="472" r:id="rId6"/>
    <p:sldId id="292" r:id="rId7"/>
    <p:sldId id="294" r:id="rId8"/>
    <p:sldId id="340" r:id="rId9"/>
    <p:sldId id="393" r:id="rId10"/>
    <p:sldId id="436" r:id="rId11"/>
    <p:sldId id="476" r:id="rId12"/>
    <p:sldId id="398" r:id="rId13"/>
    <p:sldId id="473" r:id="rId14"/>
    <p:sldId id="295" r:id="rId15"/>
    <p:sldId id="301" r:id="rId16"/>
    <p:sldId id="300" r:id="rId17"/>
    <p:sldId id="397" r:id="rId18"/>
    <p:sldId id="418" r:id="rId19"/>
    <p:sldId id="299" r:id="rId20"/>
    <p:sldId id="342" r:id="rId21"/>
    <p:sldId id="344" r:id="rId22"/>
    <p:sldId id="343" r:id="rId23"/>
    <p:sldId id="400" r:id="rId24"/>
    <p:sldId id="284" r:id="rId25"/>
    <p:sldId id="291" r:id="rId26"/>
    <p:sldId id="298" r:id="rId27"/>
    <p:sldId id="420" r:id="rId28"/>
    <p:sldId id="423" r:id="rId29"/>
    <p:sldId id="432" r:id="rId30"/>
    <p:sldId id="428" r:id="rId31"/>
    <p:sldId id="429" r:id="rId32"/>
    <p:sldId id="402" r:id="rId33"/>
    <p:sldId id="437" r:id="rId34"/>
    <p:sldId id="474" r:id="rId35"/>
    <p:sldId id="256" r:id="rId36"/>
    <p:sldId id="258" r:id="rId37"/>
    <p:sldId id="257" r:id="rId38"/>
    <p:sldId id="259" r:id="rId39"/>
    <p:sldId id="401" r:id="rId40"/>
    <p:sldId id="475" r:id="rId41"/>
    <p:sldId id="406" r:id="rId42"/>
    <p:sldId id="458" r:id="rId43"/>
    <p:sldId id="407" r:id="rId44"/>
    <p:sldId id="466" r:id="rId45"/>
    <p:sldId id="413" r:id="rId46"/>
    <p:sldId id="467" r:id="rId47"/>
    <p:sldId id="409" r:id="rId48"/>
    <p:sldId id="468" r:id="rId49"/>
    <p:sldId id="410" r:id="rId50"/>
    <p:sldId id="469" r:id="rId51"/>
    <p:sldId id="411" r:id="rId52"/>
    <p:sldId id="470" r:id="rId53"/>
    <p:sldId id="439" r:id="rId54"/>
    <p:sldId id="464" r:id="rId55"/>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E8E4E4"/>
    <a:srgbClr val="E2E0E0"/>
    <a:srgbClr val="F1F4F8"/>
    <a:srgbClr val="EAE8E6"/>
    <a:srgbClr val="2E397D"/>
    <a:srgbClr val="336421"/>
    <a:srgbClr val="272726"/>
    <a:srgbClr val="F6D7CD"/>
    <a:srgbClr val="FBEC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1644A9-BDCF-48E7-BB45-FEE507BBD065}" v="10" dt="2019-09-26T13:07:55.2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44" autoAdjust="0"/>
    <p:restoredTop sz="83737" autoAdjust="0"/>
  </p:normalViewPr>
  <p:slideViewPr>
    <p:cSldViewPr snapToGrid="0">
      <p:cViewPr varScale="1">
        <p:scale>
          <a:sx n="56" d="100"/>
          <a:sy n="56" d="100"/>
        </p:scale>
        <p:origin x="8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Perkins" userId="04af8ef5-9e51-481a-b11e-3a334838391b" providerId="ADAL" clId="{E11644A9-BDCF-48E7-BB45-FEE507BBD065}"/>
    <pc:docChg chg="undo custSel addSld delSld modSld">
      <pc:chgData name="Julie Perkins" userId="04af8ef5-9e51-481a-b11e-3a334838391b" providerId="ADAL" clId="{E11644A9-BDCF-48E7-BB45-FEE507BBD065}" dt="2019-09-26T13:22:41.110" v="291" actId="20577"/>
      <pc:docMkLst>
        <pc:docMk/>
      </pc:docMkLst>
      <pc:sldChg chg="modSp modNotesTx">
        <pc:chgData name="Julie Perkins" userId="04af8ef5-9e51-481a-b11e-3a334838391b" providerId="ADAL" clId="{E11644A9-BDCF-48E7-BB45-FEE507BBD065}" dt="2019-09-26T13:07:54.331" v="126" actId="5793"/>
        <pc:sldMkLst>
          <pc:docMk/>
          <pc:sldMk cId="3142010091" sldId="284"/>
        </pc:sldMkLst>
        <pc:spChg chg="mod">
          <ac:chgData name="Julie Perkins" userId="04af8ef5-9e51-481a-b11e-3a334838391b" providerId="ADAL" clId="{E11644A9-BDCF-48E7-BB45-FEE507BBD065}" dt="2019-09-26T13:06:43.339" v="124" actId="20577"/>
          <ac:spMkLst>
            <pc:docMk/>
            <pc:sldMk cId="3142010091" sldId="284"/>
            <ac:spMk id="3" creationId="{00000000-0000-0000-0000-000000000000}"/>
          </ac:spMkLst>
        </pc:spChg>
      </pc:sldChg>
      <pc:sldChg chg="modSp add">
        <pc:chgData name="Julie Perkins" userId="04af8ef5-9e51-481a-b11e-3a334838391b" providerId="ADAL" clId="{E11644A9-BDCF-48E7-BB45-FEE507BBD065}" dt="2019-09-25T15:59:22.411" v="104" actId="1076"/>
        <pc:sldMkLst>
          <pc:docMk/>
          <pc:sldMk cId="144324604" sldId="292"/>
        </pc:sldMkLst>
        <pc:spChg chg="mod">
          <ac:chgData name="Julie Perkins" userId="04af8ef5-9e51-481a-b11e-3a334838391b" providerId="ADAL" clId="{E11644A9-BDCF-48E7-BB45-FEE507BBD065}" dt="2019-09-25T15:59:22.411" v="104" actId="1076"/>
          <ac:spMkLst>
            <pc:docMk/>
            <pc:sldMk cId="144324604" sldId="292"/>
            <ac:spMk id="4" creationId="{23235D8D-0487-403F-9290-64FDE8A50775}"/>
          </ac:spMkLst>
        </pc:spChg>
        <pc:picChg chg="mod">
          <ac:chgData name="Julie Perkins" userId="04af8ef5-9e51-481a-b11e-3a334838391b" providerId="ADAL" clId="{E11644A9-BDCF-48E7-BB45-FEE507BBD065}" dt="2019-09-25T15:59:17.877" v="103" actId="1076"/>
          <ac:picMkLst>
            <pc:docMk/>
            <pc:sldMk cId="144324604" sldId="292"/>
            <ac:picMk id="3" creationId="{756AA627-BDFA-4806-A4D5-B8A20D33C9B6}"/>
          </ac:picMkLst>
        </pc:picChg>
      </pc:sldChg>
      <pc:sldChg chg="modNotesTx">
        <pc:chgData name="Julie Perkins" userId="04af8ef5-9e51-481a-b11e-3a334838391b" providerId="ADAL" clId="{E11644A9-BDCF-48E7-BB45-FEE507BBD065}" dt="2019-09-26T13:11:24.289" v="222" actId="313"/>
        <pc:sldMkLst>
          <pc:docMk/>
          <pc:sldMk cId="1323783994" sldId="340"/>
        </pc:sldMkLst>
      </pc:sldChg>
      <pc:sldChg chg="modNotesTx">
        <pc:chgData name="Julie Perkins" userId="04af8ef5-9e51-481a-b11e-3a334838391b" providerId="ADAL" clId="{E11644A9-BDCF-48E7-BB45-FEE507BBD065}" dt="2019-09-26T13:22:41.110" v="291" actId="20577"/>
        <pc:sldMkLst>
          <pc:docMk/>
          <pc:sldMk cId="2445381807" sldId="393"/>
        </pc:sldMkLst>
      </pc:sldChg>
      <pc:sldChg chg="modNotesTx">
        <pc:chgData name="Julie Perkins" userId="04af8ef5-9e51-481a-b11e-3a334838391b" providerId="ADAL" clId="{E11644A9-BDCF-48E7-BB45-FEE507BBD065}" dt="2019-09-26T11:21:09.312" v="122" actId="20577"/>
        <pc:sldMkLst>
          <pc:docMk/>
          <pc:sldMk cId="2492997281" sldId="398"/>
        </pc:sldMkLst>
      </pc:sldChg>
      <pc:sldChg chg="modSp">
        <pc:chgData name="Julie Perkins" userId="04af8ef5-9e51-481a-b11e-3a334838391b" providerId="ADAL" clId="{E11644A9-BDCF-48E7-BB45-FEE507BBD065}" dt="2019-09-25T16:07:17.923" v="107" actId="20577"/>
        <pc:sldMkLst>
          <pc:docMk/>
          <pc:sldMk cId="3675021273" sldId="401"/>
        </pc:sldMkLst>
        <pc:spChg chg="mod">
          <ac:chgData name="Julie Perkins" userId="04af8ef5-9e51-481a-b11e-3a334838391b" providerId="ADAL" clId="{E11644A9-BDCF-48E7-BB45-FEE507BBD065}" dt="2019-09-25T16:07:17.923" v="107" actId="20577"/>
          <ac:spMkLst>
            <pc:docMk/>
            <pc:sldMk cId="3675021273" sldId="401"/>
            <ac:spMk id="6" creationId="{4F4BB667-61A5-F740-94CA-00879884805E}"/>
          </ac:spMkLst>
        </pc:spChg>
      </pc:sldChg>
      <pc:sldChg chg="del">
        <pc:chgData name="Julie Perkins" userId="04af8ef5-9e51-481a-b11e-3a334838391b" providerId="ADAL" clId="{E11644A9-BDCF-48E7-BB45-FEE507BBD065}" dt="2019-09-25T16:08:09.398" v="108" actId="2696"/>
        <pc:sldMkLst>
          <pc:docMk/>
          <pc:sldMk cId="1034261103" sldId="403"/>
        </pc:sldMkLst>
      </pc:sldChg>
      <pc:sldChg chg="del">
        <pc:chgData name="Julie Perkins" userId="04af8ef5-9e51-481a-b11e-3a334838391b" providerId="ADAL" clId="{E11644A9-BDCF-48E7-BB45-FEE507BBD065}" dt="2019-09-25T16:27:46.625" v="109" actId="2696"/>
        <pc:sldMkLst>
          <pc:docMk/>
          <pc:sldMk cId="2867935240" sldId="415"/>
        </pc:sldMkLst>
      </pc:sldChg>
      <pc:sldChg chg="del">
        <pc:chgData name="Julie Perkins" userId="04af8ef5-9e51-481a-b11e-3a334838391b" providerId="ADAL" clId="{E11644A9-BDCF-48E7-BB45-FEE507BBD065}" dt="2019-09-26T11:22:25.813" v="123" actId="2696"/>
        <pc:sldMkLst>
          <pc:docMk/>
          <pc:sldMk cId="1764242525" sldId="450"/>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hyperlink" Target="https://developers.google.com/web/updates/2016/10/avoid-not-secure-warn" TargetMode="External"/><Relationship Id="rId2" Type="http://schemas.openxmlformats.org/officeDocument/2006/relationships/hyperlink" Target="https://webmasters.googleblog.com/2016/11/heres-to-more-https-on-web.html" TargetMode="External"/><Relationship Id="rId1" Type="http://schemas.openxmlformats.org/officeDocument/2006/relationships/hyperlink" Target="https://webmasters.googleblog.com/2014/08/https-as-ranking-signal.html" TargetMode="External"/><Relationship Id="rId4" Type="http://schemas.openxmlformats.org/officeDocument/2006/relationships/hyperlink" Target="https://security.googleblog.com/2018/02/a-secure-web-is-here-to-stay.html"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developers.google.com/web/updates/2016/10/avoid-not-secure-warn" TargetMode="External"/><Relationship Id="rId2" Type="http://schemas.openxmlformats.org/officeDocument/2006/relationships/hyperlink" Target="https://webmasters.googleblog.com/2016/11/heres-to-more-https-on-web.html" TargetMode="External"/><Relationship Id="rId1" Type="http://schemas.openxmlformats.org/officeDocument/2006/relationships/hyperlink" Target="https://webmasters.googleblog.com/2014/08/https-as-ranking-signal.html" TargetMode="External"/><Relationship Id="rId4" Type="http://schemas.openxmlformats.org/officeDocument/2006/relationships/hyperlink" Target="https://security.googleblog.com/2018/02/a-secure-web-is-here-to-stay.html" TargetMode="Externa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C25CA4-6450-1740-8E0A-60E28A6BEF5C}" type="doc">
      <dgm:prSet loTypeId="urn:microsoft.com/office/officeart/2017/3/layout/HorizontalPathTimeline" loCatId="process" qsTypeId="urn:microsoft.com/office/officeart/2005/8/quickstyle/simple4" qsCatId="simple" csTypeId="urn:microsoft.com/office/officeart/2005/8/colors/accent5_4" csCatId="accent5" phldr="1"/>
      <dgm:spPr/>
    </dgm:pt>
    <dgm:pt modelId="{12142EB1-5D52-FA45-A278-4BD80B22523F}">
      <dgm:prSet phldrT="[Text]"/>
      <dgm:spPr/>
      <dgm:t>
        <a:bodyPr/>
        <a:lstStyle/>
        <a:p>
          <a:pPr>
            <a:defRPr b="1"/>
          </a:pPr>
          <a:r>
            <a:rPr lang="en-US" b="1"/>
            <a:t>August 2014</a:t>
          </a:r>
          <a:endParaRPr lang="en-US"/>
        </a:p>
      </dgm:t>
    </dgm:pt>
    <dgm:pt modelId="{C8259378-468F-8649-9B81-44FFA283745F}" type="parTrans" cxnId="{A6DF3057-4DC0-5540-93CE-50B9BB81BC32}">
      <dgm:prSet/>
      <dgm:spPr/>
      <dgm:t>
        <a:bodyPr/>
        <a:lstStyle/>
        <a:p>
          <a:endParaRPr lang="en-US"/>
        </a:p>
      </dgm:t>
    </dgm:pt>
    <dgm:pt modelId="{6B2472A5-C4A6-0B4E-9E77-8E2847E9F003}" type="sibTrans" cxnId="{A6DF3057-4DC0-5540-93CE-50B9BB81BC32}">
      <dgm:prSet/>
      <dgm:spPr/>
      <dgm:t>
        <a:bodyPr/>
        <a:lstStyle/>
        <a:p>
          <a:endParaRPr lang="en-US"/>
        </a:p>
      </dgm:t>
    </dgm:pt>
    <dgm:pt modelId="{907D690F-724F-E14B-ABDA-DA915515FA02}">
      <dgm:prSet phldrT="[Text]"/>
      <dgm:spPr/>
      <dgm:t>
        <a:bodyPr/>
        <a:lstStyle/>
        <a:p>
          <a:pPr>
            <a:defRPr b="1"/>
          </a:pPr>
          <a:r>
            <a:rPr lang="en-US" b="1"/>
            <a:t>November 2016</a:t>
          </a:r>
          <a:endParaRPr lang="en-US"/>
        </a:p>
      </dgm:t>
    </dgm:pt>
    <dgm:pt modelId="{F3C75746-BC8D-8845-AFB9-8B5492B3CE70}" type="parTrans" cxnId="{1DA92905-D2C6-134B-B801-F1FB5A2E3CC6}">
      <dgm:prSet/>
      <dgm:spPr/>
      <dgm:t>
        <a:bodyPr/>
        <a:lstStyle/>
        <a:p>
          <a:endParaRPr lang="en-US"/>
        </a:p>
      </dgm:t>
    </dgm:pt>
    <dgm:pt modelId="{00190AFC-EA74-C14E-BEBE-E1FB1CC30863}" type="sibTrans" cxnId="{1DA92905-D2C6-134B-B801-F1FB5A2E3CC6}">
      <dgm:prSet/>
      <dgm:spPr/>
      <dgm:t>
        <a:bodyPr/>
        <a:lstStyle/>
        <a:p>
          <a:endParaRPr lang="en-US"/>
        </a:p>
      </dgm:t>
    </dgm:pt>
    <dgm:pt modelId="{D548AB02-F8AD-894F-B1CC-DE4471C29241}">
      <dgm:prSet phldrT="[Text]"/>
      <dgm:spPr/>
      <dgm:t>
        <a:bodyPr/>
        <a:lstStyle/>
        <a:p>
          <a:pPr>
            <a:defRPr b="1"/>
          </a:pPr>
          <a:r>
            <a:rPr lang="en-US" b="1"/>
            <a:t>January 2017</a:t>
          </a:r>
          <a:endParaRPr lang="en-US"/>
        </a:p>
      </dgm:t>
    </dgm:pt>
    <dgm:pt modelId="{788BEF5F-B2CA-6F41-AC68-787DBF78D83D}" type="parTrans" cxnId="{39A05D94-6BE7-0740-93CF-1A6DA7423666}">
      <dgm:prSet/>
      <dgm:spPr/>
      <dgm:t>
        <a:bodyPr/>
        <a:lstStyle/>
        <a:p>
          <a:endParaRPr lang="en-US"/>
        </a:p>
      </dgm:t>
    </dgm:pt>
    <dgm:pt modelId="{9B335FC6-6A25-8E41-91F8-C1C083194F9E}" type="sibTrans" cxnId="{39A05D94-6BE7-0740-93CF-1A6DA7423666}">
      <dgm:prSet/>
      <dgm:spPr/>
      <dgm:t>
        <a:bodyPr/>
        <a:lstStyle/>
        <a:p>
          <a:endParaRPr lang="en-US"/>
        </a:p>
      </dgm:t>
    </dgm:pt>
    <dgm:pt modelId="{DBE71B77-5855-FB4D-B29C-0012E0754D13}">
      <dgm:prSet phldrT="[Text]"/>
      <dgm:spPr>
        <a:solidFill>
          <a:schemeClr val="bg2">
            <a:lumMod val="85000"/>
          </a:schemeClr>
        </a:solidFill>
      </dgm:spPr>
      <dgm:t>
        <a:bodyPr/>
        <a:lstStyle/>
        <a:p>
          <a:r>
            <a:rPr lang="en-US" dirty="0">
              <a:hlinkClick xmlns:r="http://schemas.openxmlformats.org/officeDocument/2006/relationships" r:id="rId1"/>
            </a:rPr>
            <a:t>HTTPS becomes a ranking factor </a:t>
          </a:r>
          <a:endParaRPr lang="en-US" dirty="0"/>
        </a:p>
      </dgm:t>
    </dgm:pt>
    <dgm:pt modelId="{DB1BFC1A-4FCF-B744-8478-BB54D9107D2F}" type="parTrans" cxnId="{6AA07C4F-BE03-6B4F-80DE-790495F6D8D6}">
      <dgm:prSet/>
      <dgm:spPr/>
      <dgm:t>
        <a:bodyPr/>
        <a:lstStyle/>
        <a:p>
          <a:endParaRPr lang="en-US"/>
        </a:p>
      </dgm:t>
    </dgm:pt>
    <dgm:pt modelId="{DEF64B61-5494-CB49-AD88-CC6877102C03}" type="sibTrans" cxnId="{6AA07C4F-BE03-6B4F-80DE-790495F6D8D6}">
      <dgm:prSet/>
      <dgm:spPr/>
      <dgm:t>
        <a:bodyPr/>
        <a:lstStyle/>
        <a:p>
          <a:endParaRPr lang="en-US"/>
        </a:p>
      </dgm:t>
    </dgm:pt>
    <dgm:pt modelId="{75363C02-B6FB-D046-83EE-7BFC2912F256}">
      <dgm:prSet phldrT="[Text]"/>
      <dgm:spPr/>
      <dgm:t>
        <a:bodyPr/>
        <a:lstStyle/>
        <a:p>
          <a:pPr>
            <a:defRPr b="1"/>
          </a:pPr>
          <a:r>
            <a:rPr lang="en-US" b="1"/>
            <a:t>July 2018</a:t>
          </a:r>
          <a:endParaRPr lang="en-US"/>
        </a:p>
      </dgm:t>
    </dgm:pt>
    <dgm:pt modelId="{2920A03E-8DA3-9F4A-A668-C8AE4DA7AC35}" type="parTrans" cxnId="{E3C5BC5F-6251-704C-A59D-3E2AF536CF9E}">
      <dgm:prSet/>
      <dgm:spPr/>
      <dgm:t>
        <a:bodyPr/>
        <a:lstStyle/>
        <a:p>
          <a:endParaRPr lang="en-US"/>
        </a:p>
      </dgm:t>
    </dgm:pt>
    <dgm:pt modelId="{11D3E487-637F-AC49-994D-DE661ABC447E}" type="sibTrans" cxnId="{E3C5BC5F-6251-704C-A59D-3E2AF536CF9E}">
      <dgm:prSet/>
      <dgm:spPr/>
      <dgm:t>
        <a:bodyPr/>
        <a:lstStyle/>
        <a:p>
          <a:endParaRPr lang="en-US"/>
        </a:p>
      </dgm:t>
    </dgm:pt>
    <dgm:pt modelId="{603C3BA9-4A6D-5046-9887-D3CD946D8AD4}">
      <dgm:prSet phldrT="[Text]"/>
      <dgm:spPr>
        <a:solidFill>
          <a:schemeClr val="bg2">
            <a:lumMod val="85000"/>
          </a:schemeClr>
        </a:solidFill>
      </dgm:spPr>
      <dgm:t>
        <a:bodyPr/>
        <a:lstStyle/>
        <a:p>
          <a:r>
            <a:rPr lang="en-US" dirty="0">
              <a:hlinkClick xmlns:r="http://schemas.openxmlformats.org/officeDocument/2006/relationships" r:id="rId2"/>
            </a:rPr>
            <a:t>HTTPS grows in importance as a ranking factor</a:t>
          </a:r>
          <a:endParaRPr lang="en-US" dirty="0"/>
        </a:p>
      </dgm:t>
    </dgm:pt>
    <dgm:pt modelId="{130C2E38-0091-5A4C-9DC1-0B369A78F69E}" type="parTrans" cxnId="{DFB13E3A-7E4A-0A46-B3F7-4E45B46D92BD}">
      <dgm:prSet/>
      <dgm:spPr/>
      <dgm:t>
        <a:bodyPr/>
        <a:lstStyle/>
        <a:p>
          <a:endParaRPr lang="en-US"/>
        </a:p>
      </dgm:t>
    </dgm:pt>
    <dgm:pt modelId="{95B7E73A-01FB-9E4F-BE02-3AD212BDC5E4}" type="sibTrans" cxnId="{DFB13E3A-7E4A-0A46-B3F7-4E45B46D92BD}">
      <dgm:prSet/>
      <dgm:spPr/>
      <dgm:t>
        <a:bodyPr/>
        <a:lstStyle/>
        <a:p>
          <a:endParaRPr lang="en-US"/>
        </a:p>
      </dgm:t>
    </dgm:pt>
    <dgm:pt modelId="{7F867BAF-87E8-1646-A7F2-211DCF417DF2}">
      <dgm:prSet phldrT="[Text]"/>
      <dgm:spPr>
        <a:solidFill>
          <a:schemeClr val="bg2">
            <a:lumMod val="85000"/>
          </a:schemeClr>
        </a:solidFill>
      </dgm:spPr>
      <dgm:t>
        <a:bodyPr/>
        <a:lstStyle/>
        <a:p>
          <a:r>
            <a:rPr lang="en-US" dirty="0">
              <a:solidFill>
                <a:srgbClr val="00B0F0"/>
              </a:solidFill>
              <a:hlinkClick xmlns:r="http://schemas.openxmlformats.org/officeDocument/2006/relationships" r:id="rId3"/>
            </a:rPr>
            <a:t>Chrome begins marking sites with forms that have </a:t>
          </a:r>
          <a:r>
            <a:rPr lang="en-US" i="1" dirty="0">
              <a:solidFill>
                <a:srgbClr val="00B0F0"/>
              </a:solidFill>
              <a:hlinkClick xmlns:r="http://schemas.openxmlformats.org/officeDocument/2006/relationships" r:id="rId3"/>
            </a:rPr>
            <a:t>&lt;input type=password&gt; </a:t>
          </a:r>
          <a:r>
            <a:rPr lang="en-US" dirty="0">
              <a:solidFill>
                <a:srgbClr val="00B0F0"/>
              </a:solidFill>
              <a:hlinkClick xmlns:r="http://schemas.openxmlformats.org/officeDocument/2006/relationships" r:id="rId3"/>
            </a:rPr>
            <a:t>as the red “not secure”</a:t>
          </a:r>
          <a:endParaRPr lang="en-US" dirty="0">
            <a:solidFill>
              <a:srgbClr val="00B0F0"/>
            </a:solidFill>
          </a:endParaRPr>
        </a:p>
      </dgm:t>
    </dgm:pt>
    <dgm:pt modelId="{E9624BCD-F007-954A-B867-7C8522A19B86}" type="parTrans" cxnId="{3C693480-F415-0548-9737-1301C1321F61}">
      <dgm:prSet/>
      <dgm:spPr/>
      <dgm:t>
        <a:bodyPr/>
        <a:lstStyle/>
        <a:p>
          <a:endParaRPr lang="en-US"/>
        </a:p>
      </dgm:t>
    </dgm:pt>
    <dgm:pt modelId="{0C7F91A8-AEAB-9B47-A3E3-212FC4B4C080}" type="sibTrans" cxnId="{3C693480-F415-0548-9737-1301C1321F61}">
      <dgm:prSet/>
      <dgm:spPr/>
      <dgm:t>
        <a:bodyPr/>
        <a:lstStyle/>
        <a:p>
          <a:endParaRPr lang="en-US"/>
        </a:p>
      </dgm:t>
    </dgm:pt>
    <dgm:pt modelId="{D4458E38-3788-6E45-BDFD-78C54100C5F8}">
      <dgm:prSet phldrT="[Text]"/>
      <dgm:spPr>
        <a:solidFill>
          <a:schemeClr val="bg2">
            <a:lumMod val="85000"/>
          </a:schemeClr>
        </a:solidFill>
      </dgm:spPr>
      <dgm:t>
        <a:bodyPr/>
        <a:lstStyle/>
        <a:p>
          <a:r>
            <a:rPr lang="en-US" dirty="0">
              <a:hlinkClick xmlns:r="http://schemas.openxmlformats.org/officeDocument/2006/relationships" r:id="rId4"/>
            </a:rPr>
            <a:t>All sites on HTTP will be marked as “not secure</a:t>
          </a:r>
          <a:endParaRPr lang="en-US" dirty="0"/>
        </a:p>
      </dgm:t>
    </dgm:pt>
    <dgm:pt modelId="{A930D1DF-F3C1-6541-BEAF-3742D73EDB7A}" type="parTrans" cxnId="{44447530-33C7-D94F-81FA-F63A961BD2A7}">
      <dgm:prSet/>
      <dgm:spPr/>
      <dgm:t>
        <a:bodyPr/>
        <a:lstStyle/>
        <a:p>
          <a:endParaRPr lang="en-US"/>
        </a:p>
      </dgm:t>
    </dgm:pt>
    <dgm:pt modelId="{60F4F6D5-5FB0-7D44-BEBB-66EF54804B89}" type="sibTrans" cxnId="{44447530-33C7-D94F-81FA-F63A961BD2A7}">
      <dgm:prSet/>
      <dgm:spPr/>
      <dgm:t>
        <a:bodyPr/>
        <a:lstStyle/>
        <a:p>
          <a:endParaRPr lang="en-US"/>
        </a:p>
      </dgm:t>
    </dgm:pt>
    <dgm:pt modelId="{F76A60E9-8962-5E49-A92E-F15DE7F35B8B}" type="pres">
      <dgm:prSet presAssocID="{D8C25CA4-6450-1740-8E0A-60E28A6BEF5C}" presName="root" presStyleCnt="0">
        <dgm:presLayoutVars>
          <dgm:chMax/>
          <dgm:chPref/>
          <dgm:animLvl val="lvl"/>
        </dgm:presLayoutVars>
      </dgm:prSet>
      <dgm:spPr/>
    </dgm:pt>
    <dgm:pt modelId="{D234810E-0FC1-5B45-A651-DF72427430B6}" type="pres">
      <dgm:prSet presAssocID="{D8C25CA4-6450-1740-8E0A-60E28A6BEF5C}" presName="divider" presStyleLbl="node1" presStyleIdx="0" presStyleCnt="1"/>
      <dgm:spPr>
        <a:gradFill rotWithShape="0">
          <a:gsLst>
            <a:gs pos="1000">
              <a:srgbClr val="F82A2F"/>
            </a:gs>
            <a:gs pos="0">
              <a:schemeClr val="accent1"/>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gradFill>
      </dgm:spPr>
    </dgm:pt>
    <dgm:pt modelId="{A356F7D1-8AEE-CA44-AE0F-7F8D4AE50144}" type="pres">
      <dgm:prSet presAssocID="{D8C25CA4-6450-1740-8E0A-60E28A6BEF5C}" presName="nodes" presStyleCnt="0">
        <dgm:presLayoutVars>
          <dgm:chMax/>
          <dgm:chPref/>
          <dgm:animLvl val="lvl"/>
        </dgm:presLayoutVars>
      </dgm:prSet>
      <dgm:spPr/>
    </dgm:pt>
    <dgm:pt modelId="{0FC8D120-7E99-BE42-B247-4D3092F99A50}" type="pres">
      <dgm:prSet presAssocID="{12142EB1-5D52-FA45-A278-4BD80B22523F}" presName="composite" presStyleCnt="0"/>
      <dgm:spPr/>
    </dgm:pt>
    <dgm:pt modelId="{04D1A5A3-34E6-5546-8BA4-3B994A0379E8}" type="pres">
      <dgm:prSet presAssocID="{12142EB1-5D52-FA45-A278-4BD80B22523F}" presName="L1TextContainer" presStyleLbl="revTx" presStyleIdx="0" presStyleCnt="4">
        <dgm:presLayoutVars>
          <dgm:chMax val="1"/>
          <dgm:chPref val="1"/>
          <dgm:bulletEnabled val="1"/>
        </dgm:presLayoutVars>
      </dgm:prSet>
      <dgm:spPr/>
    </dgm:pt>
    <dgm:pt modelId="{5D6FE8E2-CFCB-8D47-A70D-61DD7D641274}" type="pres">
      <dgm:prSet presAssocID="{12142EB1-5D52-FA45-A278-4BD80B22523F}" presName="L2TextContainerWrapper" presStyleCnt="0">
        <dgm:presLayoutVars>
          <dgm:chMax val="0"/>
          <dgm:chPref val="0"/>
          <dgm:bulletEnabled val="1"/>
        </dgm:presLayoutVars>
      </dgm:prSet>
      <dgm:spPr/>
    </dgm:pt>
    <dgm:pt modelId="{FD446A18-6D84-3140-90D7-50E7284AD0D1}" type="pres">
      <dgm:prSet presAssocID="{12142EB1-5D52-FA45-A278-4BD80B22523F}" presName="L2TextContainer" presStyleLbl="bgAccFollowNode1" presStyleIdx="0" presStyleCnt="4"/>
      <dgm:spPr/>
    </dgm:pt>
    <dgm:pt modelId="{929CDC82-CB22-E845-ABB7-8F427928ADF4}" type="pres">
      <dgm:prSet presAssocID="{12142EB1-5D52-FA45-A278-4BD80B22523F}" presName="FlexibleEmptyPlaceHolder" presStyleCnt="0"/>
      <dgm:spPr/>
    </dgm:pt>
    <dgm:pt modelId="{1FBE6180-107A-934C-8040-97670C0051E5}" type="pres">
      <dgm:prSet presAssocID="{12142EB1-5D52-FA45-A278-4BD80B22523F}" presName="ConnectLine" presStyleLbl="alignNode1" presStyleIdx="0" presStyleCnt="4"/>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hade val="50000"/>
              <a:hueOff val="0"/>
              <a:satOff val="0"/>
              <a:lumOff val="0"/>
              <a:alphaOff val="0"/>
            </a:schemeClr>
          </a:solidFill>
          <a:prstDash val="dash"/>
          <a:miter lim="800000"/>
        </a:ln>
        <a:effectLst/>
      </dgm:spPr>
    </dgm:pt>
    <dgm:pt modelId="{35D30E63-45BF-CA48-AFA7-AD870C7DB2CE}" type="pres">
      <dgm:prSet presAssocID="{12142EB1-5D52-FA45-A278-4BD80B22523F}" presName="ConnectorPoint" presStyleLbl="fgAcc1" presStyleIdx="0" presStyleCnt="4"/>
      <dgm:spPr>
        <a:solidFill>
          <a:schemeClr val="lt1">
            <a:alpha val="90000"/>
            <a:hueOff val="0"/>
            <a:satOff val="0"/>
            <a:lumOff val="0"/>
            <a:alphaOff val="0"/>
          </a:schemeClr>
        </a:solidFill>
        <a:ln w="6350" cap="flat" cmpd="sng" algn="ctr">
          <a:noFill/>
          <a:prstDash val="solid"/>
          <a:miter lim="800000"/>
        </a:ln>
        <a:effectLst/>
      </dgm:spPr>
    </dgm:pt>
    <dgm:pt modelId="{C6C537B4-D6F7-284A-AA89-B2E1AF1D8D84}" type="pres">
      <dgm:prSet presAssocID="{12142EB1-5D52-FA45-A278-4BD80B22523F}" presName="EmptyPlaceHolder" presStyleCnt="0"/>
      <dgm:spPr/>
    </dgm:pt>
    <dgm:pt modelId="{2648CA88-EC80-914B-AA2D-50EC798BEE51}" type="pres">
      <dgm:prSet presAssocID="{6B2472A5-C4A6-0B4E-9E77-8E2847E9F003}" presName="spaceBetweenRectangles" presStyleCnt="0"/>
      <dgm:spPr/>
    </dgm:pt>
    <dgm:pt modelId="{7C9E12DC-FD07-C649-8BA8-F217A8575FF7}" type="pres">
      <dgm:prSet presAssocID="{907D690F-724F-E14B-ABDA-DA915515FA02}" presName="composite" presStyleCnt="0"/>
      <dgm:spPr/>
    </dgm:pt>
    <dgm:pt modelId="{83276DF0-3AE8-7F46-A91E-87497CF5420E}" type="pres">
      <dgm:prSet presAssocID="{907D690F-724F-E14B-ABDA-DA915515FA02}" presName="L1TextContainer" presStyleLbl="revTx" presStyleIdx="1" presStyleCnt="4">
        <dgm:presLayoutVars>
          <dgm:chMax val="1"/>
          <dgm:chPref val="1"/>
          <dgm:bulletEnabled val="1"/>
        </dgm:presLayoutVars>
      </dgm:prSet>
      <dgm:spPr/>
    </dgm:pt>
    <dgm:pt modelId="{4EF29710-F631-8A4F-A1BF-7BF65F5D347C}" type="pres">
      <dgm:prSet presAssocID="{907D690F-724F-E14B-ABDA-DA915515FA02}" presName="L2TextContainerWrapper" presStyleCnt="0">
        <dgm:presLayoutVars>
          <dgm:chMax val="0"/>
          <dgm:chPref val="0"/>
          <dgm:bulletEnabled val="1"/>
        </dgm:presLayoutVars>
      </dgm:prSet>
      <dgm:spPr/>
    </dgm:pt>
    <dgm:pt modelId="{20EF9A2B-8775-0747-B281-3B9794B2C226}" type="pres">
      <dgm:prSet presAssocID="{907D690F-724F-E14B-ABDA-DA915515FA02}" presName="L2TextContainer" presStyleLbl="bgAccFollowNode1" presStyleIdx="1" presStyleCnt="4"/>
      <dgm:spPr/>
    </dgm:pt>
    <dgm:pt modelId="{584066CF-57EF-D142-AE71-BA29AE7A6166}" type="pres">
      <dgm:prSet presAssocID="{907D690F-724F-E14B-ABDA-DA915515FA02}" presName="FlexibleEmptyPlaceHolder" presStyleCnt="0"/>
      <dgm:spPr/>
    </dgm:pt>
    <dgm:pt modelId="{FD31EF1F-F2FF-9E46-A20D-F0808EDF6886}" type="pres">
      <dgm:prSet presAssocID="{907D690F-724F-E14B-ABDA-DA915515FA02}" presName="ConnectLine" presStyleLbl="alignNode1" presStyleIdx="1" presStyleCnt="4"/>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hade val="50000"/>
              <a:hueOff val="48511"/>
              <a:satOff val="-19867"/>
              <a:lumOff val="24897"/>
              <a:alphaOff val="0"/>
            </a:schemeClr>
          </a:solidFill>
          <a:prstDash val="dash"/>
          <a:miter lim="800000"/>
        </a:ln>
        <a:effectLst/>
      </dgm:spPr>
    </dgm:pt>
    <dgm:pt modelId="{A9E72E40-BB51-974B-AAA1-56EE879FE4D9}" type="pres">
      <dgm:prSet presAssocID="{907D690F-724F-E14B-ABDA-DA915515FA02}" presName="ConnectorPoint" presStyleLbl="fgAcc1" presStyleIdx="1" presStyleCnt="4"/>
      <dgm:spPr>
        <a:solidFill>
          <a:schemeClr val="lt1">
            <a:alpha val="90000"/>
            <a:hueOff val="0"/>
            <a:satOff val="0"/>
            <a:lumOff val="0"/>
            <a:alphaOff val="0"/>
          </a:schemeClr>
        </a:solidFill>
        <a:ln w="6350" cap="flat" cmpd="sng" algn="ctr">
          <a:noFill/>
          <a:prstDash val="solid"/>
          <a:miter lim="800000"/>
        </a:ln>
        <a:effectLst/>
      </dgm:spPr>
    </dgm:pt>
    <dgm:pt modelId="{1B4C363E-70D0-5E42-99FF-9207F0871CFA}" type="pres">
      <dgm:prSet presAssocID="{907D690F-724F-E14B-ABDA-DA915515FA02}" presName="EmptyPlaceHolder" presStyleCnt="0"/>
      <dgm:spPr/>
    </dgm:pt>
    <dgm:pt modelId="{9B36F63D-A437-F946-AC3B-1C4AFA8DA1AF}" type="pres">
      <dgm:prSet presAssocID="{00190AFC-EA74-C14E-BEBE-E1FB1CC30863}" presName="spaceBetweenRectangles" presStyleCnt="0"/>
      <dgm:spPr/>
    </dgm:pt>
    <dgm:pt modelId="{CA594D2C-F567-1447-8D2F-5E8B3639903F}" type="pres">
      <dgm:prSet presAssocID="{D548AB02-F8AD-894F-B1CC-DE4471C29241}" presName="composite" presStyleCnt="0"/>
      <dgm:spPr/>
    </dgm:pt>
    <dgm:pt modelId="{D7584D43-7C83-324E-88F8-16C692968C96}" type="pres">
      <dgm:prSet presAssocID="{D548AB02-F8AD-894F-B1CC-DE4471C29241}" presName="L1TextContainer" presStyleLbl="revTx" presStyleIdx="2" presStyleCnt="4">
        <dgm:presLayoutVars>
          <dgm:chMax val="1"/>
          <dgm:chPref val="1"/>
          <dgm:bulletEnabled val="1"/>
        </dgm:presLayoutVars>
      </dgm:prSet>
      <dgm:spPr/>
    </dgm:pt>
    <dgm:pt modelId="{C28BFD64-4543-AC4A-96C7-CB571C7333CA}" type="pres">
      <dgm:prSet presAssocID="{D548AB02-F8AD-894F-B1CC-DE4471C29241}" presName="L2TextContainerWrapper" presStyleCnt="0">
        <dgm:presLayoutVars>
          <dgm:chMax val="0"/>
          <dgm:chPref val="0"/>
          <dgm:bulletEnabled val="1"/>
        </dgm:presLayoutVars>
      </dgm:prSet>
      <dgm:spPr/>
    </dgm:pt>
    <dgm:pt modelId="{BCEE3CB2-753B-664F-8DB2-1EC7BACC0B5D}" type="pres">
      <dgm:prSet presAssocID="{D548AB02-F8AD-894F-B1CC-DE4471C29241}" presName="L2TextContainer" presStyleLbl="bgAccFollowNode1" presStyleIdx="2" presStyleCnt="4"/>
      <dgm:spPr/>
    </dgm:pt>
    <dgm:pt modelId="{2287548F-F9BA-E347-8018-EEA48C020613}" type="pres">
      <dgm:prSet presAssocID="{D548AB02-F8AD-894F-B1CC-DE4471C29241}" presName="FlexibleEmptyPlaceHolder" presStyleCnt="0"/>
      <dgm:spPr/>
    </dgm:pt>
    <dgm:pt modelId="{8ABCF6DE-2C18-E840-A918-067CFB89A3C6}" type="pres">
      <dgm:prSet presAssocID="{D548AB02-F8AD-894F-B1CC-DE4471C29241}" presName="ConnectLine" presStyleLbl="alignNode1" presStyleIdx="2" presStyleCnt="4"/>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hade val="50000"/>
              <a:hueOff val="97022"/>
              <a:satOff val="-39733"/>
              <a:lumOff val="49793"/>
              <a:alphaOff val="0"/>
            </a:schemeClr>
          </a:solidFill>
          <a:prstDash val="dash"/>
          <a:miter lim="800000"/>
        </a:ln>
        <a:effectLst/>
      </dgm:spPr>
    </dgm:pt>
    <dgm:pt modelId="{F5244BE6-F744-AC45-BC6D-1776EB3F4601}" type="pres">
      <dgm:prSet presAssocID="{D548AB02-F8AD-894F-B1CC-DE4471C29241}" presName="ConnectorPoint" presStyleLbl="fgAcc1" presStyleIdx="2" presStyleCnt="4"/>
      <dgm:spPr>
        <a:solidFill>
          <a:schemeClr val="lt1">
            <a:alpha val="90000"/>
            <a:hueOff val="0"/>
            <a:satOff val="0"/>
            <a:lumOff val="0"/>
            <a:alphaOff val="0"/>
          </a:schemeClr>
        </a:solidFill>
        <a:ln w="6350" cap="flat" cmpd="sng" algn="ctr">
          <a:noFill/>
          <a:prstDash val="solid"/>
          <a:miter lim="800000"/>
        </a:ln>
        <a:effectLst/>
      </dgm:spPr>
    </dgm:pt>
    <dgm:pt modelId="{7A6BB8EE-4448-AD43-8E89-06B894BA35FC}" type="pres">
      <dgm:prSet presAssocID="{D548AB02-F8AD-894F-B1CC-DE4471C29241}" presName="EmptyPlaceHolder" presStyleCnt="0"/>
      <dgm:spPr/>
    </dgm:pt>
    <dgm:pt modelId="{B54B5BD9-157E-5E49-925B-B87F7A19A806}" type="pres">
      <dgm:prSet presAssocID="{9B335FC6-6A25-8E41-91F8-C1C083194F9E}" presName="spaceBetweenRectangles" presStyleCnt="0"/>
      <dgm:spPr/>
    </dgm:pt>
    <dgm:pt modelId="{78B8032B-7536-114D-B610-12E6FDB5531E}" type="pres">
      <dgm:prSet presAssocID="{75363C02-B6FB-D046-83EE-7BFC2912F256}" presName="composite" presStyleCnt="0"/>
      <dgm:spPr/>
    </dgm:pt>
    <dgm:pt modelId="{4BDE116B-A5DD-474B-90A3-20D28846D77A}" type="pres">
      <dgm:prSet presAssocID="{75363C02-B6FB-D046-83EE-7BFC2912F256}" presName="L1TextContainer" presStyleLbl="revTx" presStyleIdx="3" presStyleCnt="4">
        <dgm:presLayoutVars>
          <dgm:chMax val="1"/>
          <dgm:chPref val="1"/>
          <dgm:bulletEnabled val="1"/>
        </dgm:presLayoutVars>
      </dgm:prSet>
      <dgm:spPr/>
    </dgm:pt>
    <dgm:pt modelId="{A48B3A54-B7B2-1A46-B473-60BC49BDD8EE}" type="pres">
      <dgm:prSet presAssocID="{75363C02-B6FB-D046-83EE-7BFC2912F256}" presName="L2TextContainerWrapper" presStyleCnt="0">
        <dgm:presLayoutVars>
          <dgm:chMax val="0"/>
          <dgm:chPref val="0"/>
          <dgm:bulletEnabled val="1"/>
        </dgm:presLayoutVars>
      </dgm:prSet>
      <dgm:spPr/>
    </dgm:pt>
    <dgm:pt modelId="{849F2FB3-D502-0643-858A-5CF020611724}" type="pres">
      <dgm:prSet presAssocID="{75363C02-B6FB-D046-83EE-7BFC2912F256}" presName="L2TextContainer" presStyleLbl="bgAccFollowNode1" presStyleIdx="3" presStyleCnt="4"/>
      <dgm:spPr/>
    </dgm:pt>
    <dgm:pt modelId="{F8E965F5-4341-484E-B8FC-B280AE02855C}" type="pres">
      <dgm:prSet presAssocID="{75363C02-B6FB-D046-83EE-7BFC2912F256}" presName="FlexibleEmptyPlaceHolder" presStyleCnt="0"/>
      <dgm:spPr/>
    </dgm:pt>
    <dgm:pt modelId="{1EDAF14A-6FBC-6C48-9A8D-B0325F8C99B7}" type="pres">
      <dgm:prSet presAssocID="{75363C02-B6FB-D046-83EE-7BFC2912F256}" presName="ConnectLine" presStyleLbl="alignNode1" presStyleIdx="3" presStyleCnt="4"/>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hade val="50000"/>
              <a:hueOff val="48511"/>
              <a:satOff val="-19867"/>
              <a:lumOff val="24897"/>
              <a:alphaOff val="0"/>
            </a:schemeClr>
          </a:solidFill>
          <a:prstDash val="dash"/>
          <a:miter lim="800000"/>
        </a:ln>
        <a:effectLst/>
      </dgm:spPr>
    </dgm:pt>
    <dgm:pt modelId="{5DE90490-D814-5343-A613-446BE5DDCEF0}" type="pres">
      <dgm:prSet presAssocID="{75363C02-B6FB-D046-83EE-7BFC2912F256}" presName="ConnectorPoint" presStyleLbl="fgAcc1" presStyleIdx="3" presStyleCnt="4"/>
      <dgm:spPr>
        <a:solidFill>
          <a:schemeClr val="lt1">
            <a:alpha val="90000"/>
            <a:hueOff val="0"/>
            <a:satOff val="0"/>
            <a:lumOff val="0"/>
            <a:alphaOff val="0"/>
          </a:schemeClr>
        </a:solidFill>
        <a:ln w="6350" cap="flat" cmpd="sng" algn="ctr">
          <a:noFill/>
          <a:prstDash val="solid"/>
          <a:miter lim="800000"/>
        </a:ln>
        <a:effectLst/>
      </dgm:spPr>
    </dgm:pt>
    <dgm:pt modelId="{134FC0DA-1413-D44E-AC98-E879FC85D990}" type="pres">
      <dgm:prSet presAssocID="{75363C02-B6FB-D046-83EE-7BFC2912F256}" presName="EmptyPlaceHolder" presStyleCnt="0"/>
      <dgm:spPr/>
    </dgm:pt>
  </dgm:ptLst>
  <dgm:cxnLst>
    <dgm:cxn modelId="{1DA92905-D2C6-134B-B801-F1FB5A2E3CC6}" srcId="{D8C25CA4-6450-1740-8E0A-60E28A6BEF5C}" destId="{907D690F-724F-E14B-ABDA-DA915515FA02}" srcOrd="1" destOrd="0" parTransId="{F3C75746-BC8D-8845-AFB9-8B5492B3CE70}" sibTransId="{00190AFC-EA74-C14E-BEBE-E1FB1CC30863}"/>
    <dgm:cxn modelId="{44447530-33C7-D94F-81FA-F63A961BD2A7}" srcId="{75363C02-B6FB-D046-83EE-7BFC2912F256}" destId="{D4458E38-3788-6E45-BDFD-78C54100C5F8}" srcOrd="0" destOrd="0" parTransId="{A930D1DF-F3C1-6541-BEAF-3742D73EDB7A}" sibTransId="{60F4F6D5-5FB0-7D44-BEBB-66EF54804B89}"/>
    <dgm:cxn modelId="{DFB13E3A-7E4A-0A46-B3F7-4E45B46D92BD}" srcId="{907D690F-724F-E14B-ABDA-DA915515FA02}" destId="{603C3BA9-4A6D-5046-9887-D3CD946D8AD4}" srcOrd="0" destOrd="0" parTransId="{130C2E38-0091-5A4C-9DC1-0B369A78F69E}" sibTransId="{95B7E73A-01FB-9E4F-BE02-3AD212BDC5E4}"/>
    <dgm:cxn modelId="{0B25423D-D9D9-B64D-A68B-93F93CFDCA3A}" type="presOf" srcId="{907D690F-724F-E14B-ABDA-DA915515FA02}" destId="{83276DF0-3AE8-7F46-A91E-87497CF5420E}" srcOrd="0" destOrd="0" presId="urn:microsoft.com/office/officeart/2017/3/layout/HorizontalPathTimeline"/>
    <dgm:cxn modelId="{E3C5BC5F-6251-704C-A59D-3E2AF536CF9E}" srcId="{D8C25CA4-6450-1740-8E0A-60E28A6BEF5C}" destId="{75363C02-B6FB-D046-83EE-7BFC2912F256}" srcOrd="3" destOrd="0" parTransId="{2920A03E-8DA3-9F4A-A668-C8AE4DA7AC35}" sibTransId="{11D3E487-637F-AC49-994D-DE661ABC447E}"/>
    <dgm:cxn modelId="{7A7DD162-B1F1-B840-A256-07386DCEAB7E}" type="presOf" srcId="{D8C25CA4-6450-1740-8E0A-60E28A6BEF5C}" destId="{F76A60E9-8962-5E49-A92E-F15DE7F35B8B}" srcOrd="0" destOrd="0" presId="urn:microsoft.com/office/officeart/2017/3/layout/HorizontalPathTimeline"/>
    <dgm:cxn modelId="{6AA07C4F-BE03-6B4F-80DE-790495F6D8D6}" srcId="{12142EB1-5D52-FA45-A278-4BD80B22523F}" destId="{DBE71B77-5855-FB4D-B29C-0012E0754D13}" srcOrd="0" destOrd="0" parTransId="{DB1BFC1A-4FCF-B744-8478-BB54D9107D2F}" sibTransId="{DEF64B61-5494-CB49-AD88-CC6877102C03}"/>
    <dgm:cxn modelId="{F2665772-83C7-D247-A8DF-02D4B2191895}" type="presOf" srcId="{D4458E38-3788-6E45-BDFD-78C54100C5F8}" destId="{849F2FB3-D502-0643-858A-5CF020611724}" srcOrd="0" destOrd="0" presId="urn:microsoft.com/office/officeart/2017/3/layout/HorizontalPathTimeline"/>
    <dgm:cxn modelId="{A6DF3057-4DC0-5540-93CE-50B9BB81BC32}" srcId="{D8C25CA4-6450-1740-8E0A-60E28A6BEF5C}" destId="{12142EB1-5D52-FA45-A278-4BD80B22523F}" srcOrd="0" destOrd="0" parTransId="{C8259378-468F-8649-9B81-44FFA283745F}" sibTransId="{6B2472A5-C4A6-0B4E-9E77-8E2847E9F003}"/>
    <dgm:cxn modelId="{3C693480-F415-0548-9737-1301C1321F61}" srcId="{D548AB02-F8AD-894F-B1CC-DE4471C29241}" destId="{7F867BAF-87E8-1646-A7F2-211DCF417DF2}" srcOrd="0" destOrd="0" parTransId="{E9624BCD-F007-954A-B867-7C8522A19B86}" sibTransId="{0C7F91A8-AEAB-9B47-A3E3-212FC4B4C080}"/>
    <dgm:cxn modelId="{39A05D94-6BE7-0740-93CF-1A6DA7423666}" srcId="{D8C25CA4-6450-1740-8E0A-60E28A6BEF5C}" destId="{D548AB02-F8AD-894F-B1CC-DE4471C29241}" srcOrd="2" destOrd="0" parTransId="{788BEF5F-B2CA-6F41-AC68-787DBF78D83D}" sibTransId="{9B335FC6-6A25-8E41-91F8-C1C083194F9E}"/>
    <dgm:cxn modelId="{53F89FC5-B9BD-EF4B-9AED-A26A2BD4D840}" type="presOf" srcId="{D548AB02-F8AD-894F-B1CC-DE4471C29241}" destId="{D7584D43-7C83-324E-88F8-16C692968C96}" srcOrd="0" destOrd="0" presId="urn:microsoft.com/office/officeart/2017/3/layout/HorizontalPathTimeline"/>
    <dgm:cxn modelId="{A5FBECD1-9878-2D4E-A220-F9BCB20CFF22}" type="presOf" srcId="{DBE71B77-5855-FB4D-B29C-0012E0754D13}" destId="{FD446A18-6D84-3140-90D7-50E7284AD0D1}" srcOrd="0" destOrd="0" presId="urn:microsoft.com/office/officeart/2017/3/layout/HorizontalPathTimeline"/>
    <dgm:cxn modelId="{798FD3DC-7FD5-3145-81DB-45003F7E4763}" type="presOf" srcId="{7F867BAF-87E8-1646-A7F2-211DCF417DF2}" destId="{BCEE3CB2-753B-664F-8DB2-1EC7BACC0B5D}" srcOrd="0" destOrd="0" presId="urn:microsoft.com/office/officeart/2017/3/layout/HorizontalPathTimeline"/>
    <dgm:cxn modelId="{94B558E9-1F4E-FF40-A2B3-D41F17EEE88D}" type="presOf" srcId="{603C3BA9-4A6D-5046-9887-D3CD946D8AD4}" destId="{20EF9A2B-8775-0747-B281-3B9794B2C226}" srcOrd="0" destOrd="0" presId="urn:microsoft.com/office/officeart/2017/3/layout/HorizontalPathTimeline"/>
    <dgm:cxn modelId="{049652EB-55D9-E04A-B434-C4D1201B5D67}" type="presOf" srcId="{12142EB1-5D52-FA45-A278-4BD80B22523F}" destId="{04D1A5A3-34E6-5546-8BA4-3B994A0379E8}" srcOrd="0" destOrd="0" presId="urn:microsoft.com/office/officeart/2017/3/layout/HorizontalPathTimeline"/>
    <dgm:cxn modelId="{D9DDEDFB-0672-BE40-9E20-D1B787B56A25}" type="presOf" srcId="{75363C02-B6FB-D046-83EE-7BFC2912F256}" destId="{4BDE116B-A5DD-474B-90A3-20D28846D77A}" srcOrd="0" destOrd="0" presId="urn:microsoft.com/office/officeart/2017/3/layout/HorizontalPathTimeline"/>
    <dgm:cxn modelId="{58D66FAA-4542-5E4B-962A-450215E2905B}" type="presParOf" srcId="{F76A60E9-8962-5E49-A92E-F15DE7F35B8B}" destId="{D234810E-0FC1-5B45-A651-DF72427430B6}" srcOrd="0" destOrd="0" presId="urn:microsoft.com/office/officeart/2017/3/layout/HorizontalPathTimeline"/>
    <dgm:cxn modelId="{43B1BA7D-DCA8-9C4C-A26A-35C31400B6BF}" type="presParOf" srcId="{F76A60E9-8962-5E49-A92E-F15DE7F35B8B}" destId="{A356F7D1-8AEE-CA44-AE0F-7F8D4AE50144}" srcOrd="1" destOrd="0" presId="urn:microsoft.com/office/officeart/2017/3/layout/HorizontalPathTimeline"/>
    <dgm:cxn modelId="{07DD3D36-FEC4-394D-80F6-E7DC89218F1F}" type="presParOf" srcId="{A356F7D1-8AEE-CA44-AE0F-7F8D4AE50144}" destId="{0FC8D120-7E99-BE42-B247-4D3092F99A50}" srcOrd="0" destOrd="0" presId="urn:microsoft.com/office/officeart/2017/3/layout/HorizontalPathTimeline"/>
    <dgm:cxn modelId="{6284C527-FD49-6644-AAB9-750A6C2AE505}" type="presParOf" srcId="{0FC8D120-7E99-BE42-B247-4D3092F99A50}" destId="{04D1A5A3-34E6-5546-8BA4-3B994A0379E8}" srcOrd="0" destOrd="0" presId="urn:microsoft.com/office/officeart/2017/3/layout/HorizontalPathTimeline"/>
    <dgm:cxn modelId="{7B432809-7888-D74B-B379-9BF321CF57FB}" type="presParOf" srcId="{0FC8D120-7E99-BE42-B247-4D3092F99A50}" destId="{5D6FE8E2-CFCB-8D47-A70D-61DD7D641274}" srcOrd="1" destOrd="0" presId="urn:microsoft.com/office/officeart/2017/3/layout/HorizontalPathTimeline"/>
    <dgm:cxn modelId="{60099DC1-7ADD-CE48-9D97-78265056B992}" type="presParOf" srcId="{5D6FE8E2-CFCB-8D47-A70D-61DD7D641274}" destId="{FD446A18-6D84-3140-90D7-50E7284AD0D1}" srcOrd="0" destOrd="0" presId="urn:microsoft.com/office/officeart/2017/3/layout/HorizontalPathTimeline"/>
    <dgm:cxn modelId="{8BE307D6-1A65-934F-A921-249157B4ACDB}" type="presParOf" srcId="{5D6FE8E2-CFCB-8D47-A70D-61DD7D641274}" destId="{929CDC82-CB22-E845-ABB7-8F427928ADF4}" srcOrd="1" destOrd="0" presId="urn:microsoft.com/office/officeart/2017/3/layout/HorizontalPathTimeline"/>
    <dgm:cxn modelId="{B1904143-A70E-0E4F-8913-20CB556AC4D2}" type="presParOf" srcId="{0FC8D120-7E99-BE42-B247-4D3092F99A50}" destId="{1FBE6180-107A-934C-8040-97670C0051E5}" srcOrd="2" destOrd="0" presId="urn:microsoft.com/office/officeart/2017/3/layout/HorizontalPathTimeline"/>
    <dgm:cxn modelId="{C6BBD3C2-86F4-8343-A006-6DBE921D650A}" type="presParOf" srcId="{0FC8D120-7E99-BE42-B247-4D3092F99A50}" destId="{35D30E63-45BF-CA48-AFA7-AD870C7DB2CE}" srcOrd="3" destOrd="0" presId="urn:microsoft.com/office/officeart/2017/3/layout/HorizontalPathTimeline"/>
    <dgm:cxn modelId="{36C4A8B6-A514-A940-99F2-5727B3F5B775}" type="presParOf" srcId="{0FC8D120-7E99-BE42-B247-4D3092F99A50}" destId="{C6C537B4-D6F7-284A-AA89-B2E1AF1D8D84}" srcOrd="4" destOrd="0" presId="urn:microsoft.com/office/officeart/2017/3/layout/HorizontalPathTimeline"/>
    <dgm:cxn modelId="{ACBE99AA-2979-7241-BBEF-326C4D96AA44}" type="presParOf" srcId="{A356F7D1-8AEE-CA44-AE0F-7F8D4AE50144}" destId="{2648CA88-EC80-914B-AA2D-50EC798BEE51}" srcOrd="1" destOrd="0" presId="urn:microsoft.com/office/officeart/2017/3/layout/HorizontalPathTimeline"/>
    <dgm:cxn modelId="{E87BB3E9-B970-DC42-B14B-0D655510595D}" type="presParOf" srcId="{A356F7D1-8AEE-CA44-AE0F-7F8D4AE50144}" destId="{7C9E12DC-FD07-C649-8BA8-F217A8575FF7}" srcOrd="2" destOrd="0" presId="urn:microsoft.com/office/officeart/2017/3/layout/HorizontalPathTimeline"/>
    <dgm:cxn modelId="{660F78A8-5390-5C45-9BB6-5790BCAB7BC4}" type="presParOf" srcId="{7C9E12DC-FD07-C649-8BA8-F217A8575FF7}" destId="{83276DF0-3AE8-7F46-A91E-87497CF5420E}" srcOrd="0" destOrd="0" presId="urn:microsoft.com/office/officeart/2017/3/layout/HorizontalPathTimeline"/>
    <dgm:cxn modelId="{A726808E-009D-B443-B94C-62674BC12B31}" type="presParOf" srcId="{7C9E12DC-FD07-C649-8BA8-F217A8575FF7}" destId="{4EF29710-F631-8A4F-A1BF-7BF65F5D347C}" srcOrd="1" destOrd="0" presId="urn:microsoft.com/office/officeart/2017/3/layout/HorizontalPathTimeline"/>
    <dgm:cxn modelId="{86104460-7F35-D34C-8A8B-3B923A997E94}" type="presParOf" srcId="{4EF29710-F631-8A4F-A1BF-7BF65F5D347C}" destId="{20EF9A2B-8775-0747-B281-3B9794B2C226}" srcOrd="0" destOrd="0" presId="urn:microsoft.com/office/officeart/2017/3/layout/HorizontalPathTimeline"/>
    <dgm:cxn modelId="{246BDF58-514B-D54E-AC45-0766B8F5BAC8}" type="presParOf" srcId="{4EF29710-F631-8A4F-A1BF-7BF65F5D347C}" destId="{584066CF-57EF-D142-AE71-BA29AE7A6166}" srcOrd="1" destOrd="0" presId="urn:microsoft.com/office/officeart/2017/3/layout/HorizontalPathTimeline"/>
    <dgm:cxn modelId="{7F0F4596-3099-7148-B017-53A7BFF9A688}" type="presParOf" srcId="{7C9E12DC-FD07-C649-8BA8-F217A8575FF7}" destId="{FD31EF1F-F2FF-9E46-A20D-F0808EDF6886}" srcOrd="2" destOrd="0" presId="urn:microsoft.com/office/officeart/2017/3/layout/HorizontalPathTimeline"/>
    <dgm:cxn modelId="{44F58643-45AC-1F48-B06F-0113008FFE20}" type="presParOf" srcId="{7C9E12DC-FD07-C649-8BA8-F217A8575FF7}" destId="{A9E72E40-BB51-974B-AAA1-56EE879FE4D9}" srcOrd="3" destOrd="0" presId="urn:microsoft.com/office/officeart/2017/3/layout/HorizontalPathTimeline"/>
    <dgm:cxn modelId="{A131D12B-1897-124D-A5FB-E41A026E7B21}" type="presParOf" srcId="{7C9E12DC-FD07-C649-8BA8-F217A8575FF7}" destId="{1B4C363E-70D0-5E42-99FF-9207F0871CFA}" srcOrd="4" destOrd="0" presId="urn:microsoft.com/office/officeart/2017/3/layout/HorizontalPathTimeline"/>
    <dgm:cxn modelId="{00A7EA99-C7B0-904B-9C35-2DB899DEF9C8}" type="presParOf" srcId="{A356F7D1-8AEE-CA44-AE0F-7F8D4AE50144}" destId="{9B36F63D-A437-F946-AC3B-1C4AFA8DA1AF}" srcOrd="3" destOrd="0" presId="urn:microsoft.com/office/officeart/2017/3/layout/HorizontalPathTimeline"/>
    <dgm:cxn modelId="{416BFBE8-3B23-5C4F-A521-C039EEBF989B}" type="presParOf" srcId="{A356F7D1-8AEE-CA44-AE0F-7F8D4AE50144}" destId="{CA594D2C-F567-1447-8D2F-5E8B3639903F}" srcOrd="4" destOrd="0" presId="urn:microsoft.com/office/officeart/2017/3/layout/HorizontalPathTimeline"/>
    <dgm:cxn modelId="{B650E41A-2241-8E43-8B7A-A52E29AF3569}" type="presParOf" srcId="{CA594D2C-F567-1447-8D2F-5E8B3639903F}" destId="{D7584D43-7C83-324E-88F8-16C692968C96}" srcOrd="0" destOrd="0" presId="urn:microsoft.com/office/officeart/2017/3/layout/HorizontalPathTimeline"/>
    <dgm:cxn modelId="{8D084B02-BEAE-9949-BEA2-EB64ACBB3A15}" type="presParOf" srcId="{CA594D2C-F567-1447-8D2F-5E8B3639903F}" destId="{C28BFD64-4543-AC4A-96C7-CB571C7333CA}" srcOrd="1" destOrd="0" presId="urn:microsoft.com/office/officeart/2017/3/layout/HorizontalPathTimeline"/>
    <dgm:cxn modelId="{DEB2992A-B3EA-E84E-B709-7CE0E23686F2}" type="presParOf" srcId="{C28BFD64-4543-AC4A-96C7-CB571C7333CA}" destId="{BCEE3CB2-753B-664F-8DB2-1EC7BACC0B5D}" srcOrd="0" destOrd="0" presId="urn:microsoft.com/office/officeart/2017/3/layout/HorizontalPathTimeline"/>
    <dgm:cxn modelId="{9291425D-3EBD-774B-9F79-43F400B33B04}" type="presParOf" srcId="{C28BFD64-4543-AC4A-96C7-CB571C7333CA}" destId="{2287548F-F9BA-E347-8018-EEA48C020613}" srcOrd="1" destOrd="0" presId="urn:microsoft.com/office/officeart/2017/3/layout/HorizontalPathTimeline"/>
    <dgm:cxn modelId="{B2927CAB-1D8A-E241-B7F1-19246522186E}" type="presParOf" srcId="{CA594D2C-F567-1447-8D2F-5E8B3639903F}" destId="{8ABCF6DE-2C18-E840-A918-067CFB89A3C6}" srcOrd="2" destOrd="0" presId="urn:microsoft.com/office/officeart/2017/3/layout/HorizontalPathTimeline"/>
    <dgm:cxn modelId="{BE21BB2C-3F43-064B-9B50-A60841194980}" type="presParOf" srcId="{CA594D2C-F567-1447-8D2F-5E8B3639903F}" destId="{F5244BE6-F744-AC45-BC6D-1776EB3F4601}" srcOrd="3" destOrd="0" presId="urn:microsoft.com/office/officeart/2017/3/layout/HorizontalPathTimeline"/>
    <dgm:cxn modelId="{48A097A2-01A8-D344-882A-B031BF774D94}" type="presParOf" srcId="{CA594D2C-F567-1447-8D2F-5E8B3639903F}" destId="{7A6BB8EE-4448-AD43-8E89-06B894BA35FC}" srcOrd="4" destOrd="0" presId="urn:microsoft.com/office/officeart/2017/3/layout/HorizontalPathTimeline"/>
    <dgm:cxn modelId="{8907679E-5458-B841-8CCB-DE4A802A25F9}" type="presParOf" srcId="{A356F7D1-8AEE-CA44-AE0F-7F8D4AE50144}" destId="{B54B5BD9-157E-5E49-925B-B87F7A19A806}" srcOrd="5" destOrd="0" presId="urn:microsoft.com/office/officeart/2017/3/layout/HorizontalPathTimeline"/>
    <dgm:cxn modelId="{464963D4-6819-174C-818E-658EA1E118A8}" type="presParOf" srcId="{A356F7D1-8AEE-CA44-AE0F-7F8D4AE50144}" destId="{78B8032B-7536-114D-B610-12E6FDB5531E}" srcOrd="6" destOrd="0" presId="urn:microsoft.com/office/officeart/2017/3/layout/HorizontalPathTimeline"/>
    <dgm:cxn modelId="{DE6C925C-4E41-A74C-A92C-0135D8DD5999}" type="presParOf" srcId="{78B8032B-7536-114D-B610-12E6FDB5531E}" destId="{4BDE116B-A5DD-474B-90A3-20D28846D77A}" srcOrd="0" destOrd="0" presId="urn:microsoft.com/office/officeart/2017/3/layout/HorizontalPathTimeline"/>
    <dgm:cxn modelId="{3A48BA05-5E7B-9B49-8440-0237E8420732}" type="presParOf" srcId="{78B8032B-7536-114D-B610-12E6FDB5531E}" destId="{A48B3A54-B7B2-1A46-B473-60BC49BDD8EE}" srcOrd="1" destOrd="0" presId="urn:microsoft.com/office/officeart/2017/3/layout/HorizontalPathTimeline"/>
    <dgm:cxn modelId="{A8D846BD-E692-9E4D-8BF9-52C9A0C291B3}" type="presParOf" srcId="{A48B3A54-B7B2-1A46-B473-60BC49BDD8EE}" destId="{849F2FB3-D502-0643-858A-5CF020611724}" srcOrd="0" destOrd="0" presId="urn:microsoft.com/office/officeart/2017/3/layout/HorizontalPathTimeline"/>
    <dgm:cxn modelId="{E338A65F-CBA7-1645-9F00-D6BE667878D4}" type="presParOf" srcId="{A48B3A54-B7B2-1A46-B473-60BC49BDD8EE}" destId="{F8E965F5-4341-484E-B8FC-B280AE02855C}" srcOrd="1" destOrd="0" presId="urn:microsoft.com/office/officeart/2017/3/layout/HorizontalPathTimeline"/>
    <dgm:cxn modelId="{837FCD5D-80AF-164F-982A-1BE07F02E800}" type="presParOf" srcId="{78B8032B-7536-114D-B610-12E6FDB5531E}" destId="{1EDAF14A-6FBC-6C48-9A8D-B0325F8C99B7}" srcOrd="2" destOrd="0" presId="urn:microsoft.com/office/officeart/2017/3/layout/HorizontalPathTimeline"/>
    <dgm:cxn modelId="{C1D2F457-9811-8143-A578-DAC3F54FBC3D}" type="presParOf" srcId="{78B8032B-7536-114D-B610-12E6FDB5531E}" destId="{5DE90490-D814-5343-A613-446BE5DDCEF0}" srcOrd="3" destOrd="0" presId="urn:microsoft.com/office/officeart/2017/3/layout/HorizontalPathTimeline"/>
    <dgm:cxn modelId="{C35EE9FD-E18C-B142-B3F3-96E902FF5612}" type="presParOf" srcId="{78B8032B-7536-114D-B610-12E6FDB5531E}" destId="{134FC0DA-1413-D44E-AC98-E879FC85D990}"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1A5A3-34E6-5546-8BA4-3B994A0379E8}">
      <dsp:nvSpPr>
        <dsp:cNvPr id="0" name=""/>
        <dsp:cNvSpPr/>
      </dsp:nvSpPr>
      <dsp:spPr>
        <a:xfrm>
          <a:off x="390683" y="2892806"/>
          <a:ext cx="3115954" cy="60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b="1" kern="1200"/>
            <a:t>August 2014</a:t>
          </a:r>
          <a:endParaRPr lang="en-US" sz="2000" kern="1200"/>
        </a:p>
      </dsp:txBody>
      <dsp:txXfrm>
        <a:off x="390683" y="2892806"/>
        <a:ext cx="3115954" cy="608728"/>
      </dsp:txXfrm>
    </dsp:sp>
    <dsp:sp modelId="{D234810E-0FC1-5B45-A651-DF72427430B6}">
      <dsp:nvSpPr>
        <dsp:cNvPr id="0" name=""/>
        <dsp:cNvSpPr/>
      </dsp:nvSpPr>
      <dsp:spPr>
        <a:xfrm>
          <a:off x="0" y="2585748"/>
          <a:ext cx="9739735" cy="215479"/>
        </a:xfrm>
        <a:prstGeom prst="rect">
          <a:avLst/>
        </a:prstGeom>
        <a:gradFill rotWithShape="0">
          <a:gsLst>
            <a:gs pos="1000">
              <a:srgbClr val="F82A2F"/>
            </a:gs>
            <a:gs pos="0">
              <a:schemeClr val="accent1"/>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D446A18-6D84-3140-90D7-50E7284AD0D1}">
      <dsp:nvSpPr>
        <dsp:cNvPr id="0" name=""/>
        <dsp:cNvSpPr/>
      </dsp:nvSpPr>
      <dsp:spPr>
        <a:xfrm>
          <a:off x="234885" y="918479"/>
          <a:ext cx="3427549" cy="751483"/>
        </a:xfrm>
        <a:prstGeom prst="rect">
          <a:avLst/>
        </a:prstGeom>
        <a:solidFill>
          <a:schemeClr val="bg2">
            <a:lumMod val="8500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hlinkClick xmlns:r="http://schemas.openxmlformats.org/officeDocument/2006/relationships" r:id="rId1"/>
            </a:rPr>
            <a:t>HTTPS becomes a ranking factor </a:t>
          </a:r>
          <a:endParaRPr lang="en-US" sz="1500" kern="1200" dirty="0"/>
        </a:p>
      </dsp:txBody>
      <dsp:txXfrm>
        <a:off x="234885" y="918479"/>
        <a:ext cx="3427549" cy="751483"/>
      </dsp:txXfrm>
    </dsp:sp>
    <dsp:sp modelId="{1FBE6180-107A-934C-8040-97670C0051E5}">
      <dsp:nvSpPr>
        <dsp:cNvPr id="0" name=""/>
        <dsp:cNvSpPr/>
      </dsp:nvSpPr>
      <dsp:spPr>
        <a:xfrm>
          <a:off x="1948660" y="1669962"/>
          <a:ext cx="0" cy="915785"/>
        </a:xfrm>
        <a:prstGeom prst="line">
          <a:avLst/>
        </a:prstGeom>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hade val="50000"/>
              <a:hueOff val="0"/>
              <a:satOff val="0"/>
              <a:lumOff val="0"/>
              <a:alphaOff val="0"/>
            </a:schemeClr>
          </a:solidFill>
          <a:prstDash val="dash"/>
          <a:miter lim="800000"/>
        </a:ln>
        <a:effectLst/>
      </dsp:spPr>
      <dsp:style>
        <a:lnRef idx="1">
          <a:scrgbClr r="0" g="0" b="0"/>
        </a:lnRef>
        <a:fillRef idx="3">
          <a:scrgbClr r="0" g="0" b="0"/>
        </a:fillRef>
        <a:effectRef idx="2">
          <a:scrgbClr r="0" g="0" b="0"/>
        </a:effectRef>
        <a:fontRef idx="minor">
          <a:schemeClr val="lt1"/>
        </a:fontRef>
      </dsp:style>
    </dsp:sp>
    <dsp:sp modelId="{83276DF0-3AE8-7F46-A91E-87497CF5420E}">
      <dsp:nvSpPr>
        <dsp:cNvPr id="0" name=""/>
        <dsp:cNvSpPr/>
      </dsp:nvSpPr>
      <dsp:spPr>
        <a:xfrm>
          <a:off x="2338154" y="1885441"/>
          <a:ext cx="3115954" cy="60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b="1" kern="1200"/>
            <a:t>November 2016</a:t>
          </a:r>
          <a:endParaRPr lang="en-US" sz="2000" kern="1200"/>
        </a:p>
      </dsp:txBody>
      <dsp:txXfrm>
        <a:off x="2338154" y="1885441"/>
        <a:ext cx="3115954" cy="608728"/>
      </dsp:txXfrm>
    </dsp:sp>
    <dsp:sp modelId="{20EF9A2B-8775-0747-B281-3B9794B2C226}">
      <dsp:nvSpPr>
        <dsp:cNvPr id="0" name=""/>
        <dsp:cNvSpPr/>
      </dsp:nvSpPr>
      <dsp:spPr>
        <a:xfrm>
          <a:off x="2182356" y="3717013"/>
          <a:ext cx="3427549" cy="751483"/>
        </a:xfrm>
        <a:prstGeom prst="rect">
          <a:avLst/>
        </a:prstGeom>
        <a:solidFill>
          <a:schemeClr val="bg2">
            <a:lumMod val="8500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hlinkClick xmlns:r="http://schemas.openxmlformats.org/officeDocument/2006/relationships" r:id="rId2"/>
            </a:rPr>
            <a:t>HTTPS grows in importance as a ranking factor</a:t>
          </a:r>
          <a:endParaRPr lang="en-US" sz="1500" kern="1200" dirty="0"/>
        </a:p>
      </dsp:txBody>
      <dsp:txXfrm>
        <a:off x="2182356" y="3717013"/>
        <a:ext cx="3427549" cy="751483"/>
      </dsp:txXfrm>
    </dsp:sp>
    <dsp:sp modelId="{FD31EF1F-F2FF-9E46-A20D-F0808EDF6886}">
      <dsp:nvSpPr>
        <dsp:cNvPr id="0" name=""/>
        <dsp:cNvSpPr/>
      </dsp:nvSpPr>
      <dsp:spPr>
        <a:xfrm>
          <a:off x="3896131" y="2801227"/>
          <a:ext cx="0" cy="915785"/>
        </a:xfrm>
        <a:prstGeom prst="line">
          <a:avLst/>
        </a:prstGeom>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hade val="50000"/>
              <a:hueOff val="48511"/>
              <a:satOff val="-19867"/>
              <a:lumOff val="24897"/>
              <a:alphaOff val="0"/>
            </a:schemeClr>
          </a:solidFill>
          <a:prstDash val="dash"/>
          <a:miter lim="800000"/>
        </a:ln>
        <a:effectLst/>
      </dsp:spPr>
      <dsp:style>
        <a:lnRef idx="1">
          <a:scrgbClr r="0" g="0" b="0"/>
        </a:lnRef>
        <a:fillRef idx="3">
          <a:scrgbClr r="0" g="0" b="0"/>
        </a:fillRef>
        <a:effectRef idx="2">
          <a:scrgbClr r="0" g="0" b="0"/>
        </a:effectRef>
        <a:fontRef idx="minor">
          <a:schemeClr val="lt1"/>
        </a:fontRef>
      </dsp:style>
    </dsp:sp>
    <dsp:sp modelId="{35D30E63-45BF-CA48-AFA7-AD870C7DB2CE}">
      <dsp:nvSpPr>
        <dsp:cNvPr id="0" name=""/>
        <dsp:cNvSpPr/>
      </dsp:nvSpPr>
      <dsp:spPr>
        <a:xfrm>
          <a:off x="1881323" y="2626150"/>
          <a:ext cx="134674" cy="134674"/>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A9E72E40-BB51-974B-AAA1-56EE879FE4D9}">
      <dsp:nvSpPr>
        <dsp:cNvPr id="0" name=""/>
        <dsp:cNvSpPr/>
      </dsp:nvSpPr>
      <dsp:spPr>
        <a:xfrm>
          <a:off x="3828794" y="2626150"/>
          <a:ext cx="134674" cy="134674"/>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D7584D43-7C83-324E-88F8-16C692968C96}">
      <dsp:nvSpPr>
        <dsp:cNvPr id="0" name=""/>
        <dsp:cNvSpPr/>
      </dsp:nvSpPr>
      <dsp:spPr>
        <a:xfrm>
          <a:off x="4285626" y="2892806"/>
          <a:ext cx="3115954" cy="60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b="1" kern="1200"/>
            <a:t>January 2017</a:t>
          </a:r>
          <a:endParaRPr lang="en-US" sz="2000" kern="1200"/>
        </a:p>
      </dsp:txBody>
      <dsp:txXfrm>
        <a:off x="4285626" y="2892806"/>
        <a:ext cx="3115954" cy="608728"/>
      </dsp:txXfrm>
    </dsp:sp>
    <dsp:sp modelId="{BCEE3CB2-753B-664F-8DB2-1EC7BACC0B5D}">
      <dsp:nvSpPr>
        <dsp:cNvPr id="0" name=""/>
        <dsp:cNvSpPr/>
      </dsp:nvSpPr>
      <dsp:spPr>
        <a:xfrm>
          <a:off x="4129828" y="754092"/>
          <a:ext cx="3427549" cy="915870"/>
        </a:xfrm>
        <a:prstGeom prst="rect">
          <a:avLst/>
        </a:prstGeom>
        <a:solidFill>
          <a:schemeClr val="bg2">
            <a:lumMod val="8500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0B0F0"/>
              </a:solidFill>
              <a:hlinkClick xmlns:r="http://schemas.openxmlformats.org/officeDocument/2006/relationships" r:id="rId3"/>
            </a:rPr>
            <a:t>Chrome begins marking sites with forms that have </a:t>
          </a:r>
          <a:r>
            <a:rPr lang="en-US" sz="1500" i="1" kern="1200" dirty="0">
              <a:solidFill>
                <a:srgbClr val="00B0F0"/>
              </a:solidFill>
              <a:hlinkClick xmlns:r="http://schemas.openxmlformats.org/officeDocument/2006/relationships" r:id="rId3"/>
            </a:rPr>
            <a:t>&lt;input type=password&gt; </a:t>
          </a:r>
          <a:r>
            <a:rPr lang="en-US" sz="1500" kern="1200" dirty="0">
              <a:solidFill>
                <a:srgbClr val="00B0F0"/>
              </a:solidFill>
              <a:hlinkClick xmlns:r="http://schemas.openxmlformats.org/officeDocument/2006/relationships" r:id="rId3"/>
            </a:rPr>
            <a:t>as the red “not secure”</a:t>
          </a:r>
          <a:endParaRPr lang="en-US" sz="1500" kern="1200" dirty="0">
            <a:solidFill>
              <a:srgbClr val="00B0F0"/>
            </a:solidFill>
          </a:endParaRPr>
        </a:p>
      </dsp:txBody>
      <dsp:txXfrm>
        <a:off x="4129828" y="754092"/>
        <a:ext cx="3427549" cy="915870"/>
      </dsp:txXfrm>
    </dsp:sp>
    <dsp:sp modelId="{8ABCF6DE-2C18-E840-A918-067CFB89A3C6}">
      <dsp:nvSpPr>
        <dsp:cNvPr id="0" name=""/>
        <dsp:cNvSpPr/>
      </dsp:nvSpPr>
      <dsp:spPr>
        <a:xfrm>
          <a:off x="5843603" y="1669962"/>
          <a:ext cx="0" cy="915785"/>
        </a:xfrm>
        <a:prstGeom prst="line">
          <a:avLst/>
        </a:prstGeom>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hade val="50000"/>
              <a:hueOff val="97022"/>
              <a:satOff val="-39733"/>
              <a:lumOff val="49793"/>
              <a:alphaOff val="0"/>
            </a:schemeClr>
          </a:solidFill>
          <a:prstDash val="dash"/>
          <a:miter lim="800000"/>
        </a:ln>
        <a:effectLst/>
      </dsp:spPr>
      <dsp:style>
        <a:lnRef idx="1">
          <a:scrgbClr r="0" g="0" b="0"/>
        </a:lnRef>
        <a:fillRef idx="3">
          <a:scrgbClr r="0" g="0" b="0"/>
        </a:fillRef>
        <a:effectRef idx="2">
          <a:scrgbClr r="0" g="0" b="0"/>
        </a:effectRef>
        <a:fontRef idx="minor">
          <a:schemeClr val="lt1"/>
        </a:fontRef>
      </dsp:style>
    </dsp:sp>
    <dsp:sp modelId="{4BDE116B-A5DD-474B-90A3-20D28846D77A}">
      <dsp:nvSpPr>
        <dsp:cNvPr id="0" name=""/>
        <dsp:cNvSpPr/>
      </dsp:nvSpPr>
      <dsp:spPr>
        <a:xfrm>
          <a:off x="6233097" y="1885441"/>
          <a:ext cx="3115954" cy="60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b="1" kern="1200"/>
            <a:t>July 2018</a:t>
          </a:r>
          <a:endParaRPr lang="en-US" sz="2000" kern="1200"/>
        </a:p>
      </dsp:txBody>
      <dsp:txXfrm>
        <a:off x="6233097" y="1885441"/>
        <a:ext cx="3115954" cy="608728"/>
      </dsp:txXfrm>
    </dsp:sp>
    <dsp:sp modelId="{849F2FB3-D502-0643-858A-5CF020611724}">
      <dsp:nvSpPr>
        <dsp:cNvPr id="0" name=""/>
        <dsp:cNvSpPr/>
      </dsp:nvSpPr>
      <dsp:spPr>
        <a:xfrm>
          <a:off x="6077299" y="3717013"/>
          <a:ext cx="3427549" cy="751483"/>
        </a:xfrm>
        <a:prstGeom prst="rect">
          <a:avLst/>
        </a:prstGeom>
        <a:solidFill>
          <a:schemeClr val="bg2">
            <a:lumMod val="8500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hlinkClick xmlns:r="http://schemas.openxmlformats.org/officeDocument/2006/relationships" r:id="rId4"/>
            </a:rPr>
            <a:t>All sites on HTTP will be marked as “not secure</a:t>
          </a:r>
          <a:endParaRPr lang="en-US" sz="1500" kern="1200" dirty="0"/>
        </a:p>
      </dsp:txBody>
      <dsp:txXfrm>
        <a:off x="6077299" y="3717013"/>
        <a:ext cx="3427549" cy="751483"/>
      </dsp:txXfrm>
    </dsp:sp>
    <dsp:sp modelId="{1EDAF14A-6FBC-6C48-9A8D-B0325F8C99B7}">
      <dsp:nvSpPr>
        <dsp:cNvPr id="0" name=""/>
        <dsp:cNvSpPr/>
      </dsp:nvSpPr>
      <dsp:spPr>
        <a:xfrm>
          <a:off x="7791074" y="2801227"/>
          <a:ext cx="0" cy="915785"/>
        </a:xfrm>
        <a:prstGeom prst="line">
          <a:avLst/>
        </a:prstGeom>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hade val="50000"/>
              <a:hueOff val="48511"/>
              <a:satOff val="-19867"/>
              <a:lumOff val="24897"/>
              <a:alphaOff val="0"/>
            </a:schemeClr>
          </a:solidFill>
          <a:prstDash val="dash"/>
          <a:miter lim="800000"/>
        </a:ln>
        <a:effectLst/>
      </dsp:spPr>
      <dsp:style>
        <a:lnRef idx="1">
          <a:scrgbClr r="0" g="0" b="0"/>
        </a:lnRef>
        <a:fillRef idx="3">
          <a:scrgbClr r="0" g="0" b="0"/>
        </a:fillRef>
        <a:effectRef idx="2">
          <a:scrgbClr r="0" g="0" b="0"/>
        </a:effectRef>
        <a:fontRef idx="minor">
          <a:schemeClr val="lt1"/>
        </a:fontRef>
      </dsp:style>
    </dsp:sp>
    <dsp:sp modelId="{F5244BE6-F744-AC45-BC6D-1776EB3F4601}">
      <dsp:nvSpPr>
        <dsp:cNvPr id="0" name=""/>
        <dsp:cNvSpPr/>
      </dsp:nvSpPr>
      <dsp:spPr>
        <a:xfrm>
          <a:off x="5776266" y="2626150"/>
          <a:ext cx="134674" cy="134674"/>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5DE90490-D814-5343-A613-446BE5DDCEF0}">
      <dsp:nvSpPr>
        <dsp:cNvPr id="0" name=""/>
        <dsp:cNvSpPr/>
      </dsp:nvSpPr>
      <dsp:spPr>
        <a:xfrm>
          <a:off x="7723737" y="2626150"/>
          <a:ext cx="134674" cy="134674"/>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1236879"/>
          </a:xfrm>
          <a:prstGeom prst="rect">
            <a:avLst/>
          </a:prstGeom>
        </p:spPr>
        <p:txBody>
          <a:bodyPr vert="horz" lIns="157643" tIns="78821" rIns="157643" bIns="78821" rtlCol="0"/>
          <a:lstStyle>
            <a:lvl1pPr algn="l">
              <a:defRPr sz="2100"/>
            </a:lvl1pPr>
          </a:lstStyle>
          <a:p>
            <a:endParaRPr lang="en-US"/>
          </a:p>
        </p:txBody>
      </p:sp>
      <p:sp>
        <p:nvSpPr>
          <p:cNvPr id="3" name="Date Placeholder 2"/>
          <p:cNvSpPr>
            <a:spLocks noGrp="1"/>
          </p:cNvSpPr>
          <p:nvPr>
            <p:ph type="dt" idx="1"/>
          </p:nvPr>
        </p:nvSpPr>
        <p:spPr>
          <a:xfrm>
            <a:off x="5265809" y="1"/>
            <a:ext cx="4028440" cy="1236879"/>
          </a:xfrm>
          <a:prstGeom prst="rect">
            <a:avLst/>
          </a:prstGeom>
        </p:spPr>
        <p:txBody>
          <a:bodyPr vert="horz" lIns="157643" tIns="78821" rIns="157643" bIns="78821" rtlCol="0"/>
          <a:lstStyle>
            <a:lvl1pPr algn="r">
              <a:defRPr sz="2100"/>
            </a:lvl1pPr>
          </a:lstStyle>
          <a:p>
            <a:fld id="{0E3A7D87-6F03-4309-B40E-8AF4BC5921A0}" type="datetimeFigureOut">
              <a:rPr lang="en-US" smtClean="0"/>
              <a:t>9/25/2019</a:t>
            </a:fld>
            <a:endParaRPr lang="en-US"/>
          </a:p>
        </p:txBody>
      </p:sp>
      <p:sp>
        <p:nvSpPr>
          <p:cNvPr id="4" name="Slide Image Placeholder 3"/>
          <p:cNvSpPr>
            <a:spLocks noGrp="1" noRot="1" noChangeAspect="1"/>
          </p:cNvSpPr>
          <p:nvPr>
            <p:ph type="sldImg" idx="2"/>
          </p:nvPr>
        </p:nvSpPr>
        <p:spPr>
          <a:xfrm>
            <a:off x="-2747963" y="3081338"/>
            <a:ext cx="14792326" cy="8320087"/>
          </a:xfrm>
          <a:prstGeom prst="rect">
            <a:avLst/>
          </a:prstGeom>
          <a:noFill/>
          <a:ln w="12700">
            <a:solidFill>
              <a:prstClr val="black"/>
            </a:solidFill>
          </a:ln>
        </p:spPr>
        <p:txBody>
          <a:bodyPr vert="horz" lIns="157643" tIns="78821" rIns="157643" bIns="78821" rtlCol="0" anchor="ctr"/>
          <a:lstStyle/>
          <a:p>
            <a:endParaRPr lang="en-US"/>
          </a:p>
        </p:txBody>
      </p:sp>
      <p:sp>
        <p:nvSpPr>
          <p:cNvPr id="5" name="Notes Placeholder 4"/>
          <p:cNvSpPr>
            <a:spLocks noGrp="1"/>
          </p:cNvSpPr>
          <p:nvPr>
            <p:ph type="body" sz="quarter" idx="3"/>
          </p:nvPr>
        </p:nvSpPr>
        <p:spPr>
          <a:xfrm>
            <a:off x="929640" y="11863754"/>
            <a:ext cx="7437120" cy="9706708"/>
          </a:xfrm>
          <a:prstGeom prst="rect">
            <a:avLst/>
          </a:prstGeom>
        </p:spPr>
        <p:txBody>
          <a:bodyPr vert="horz" lIns="157643" tIns="78821" rIns="157643" bIns="7882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23415082"/>
            <a:ext cx="4028440" cy="1236876"/>
          </a:xfrm>
          <a:prstGeom prst="rect">
            <a:avLst/>
          </a:prstGeom>
        </p:spPr>
        <p:txBody>
          <a:bodyPr vert="horz" lIns="157643" tIns="78821" rIns="157643" bIns="78821" rtlCol="0" anchor="b"/>
          <a:lstStyle>
            <a:lvl1pPr algn="l">
              <a:defRPr sz="2100"/>
            </a:lvl1pPr>
          </a:lstStyle>
          <a:p>
            <a:endParaRPr lang="en-US"/>
          </a:p>
        </p:txBody>
      </p:sp>
      <p:sp>
        <p:nvSpPr>
          <p:cNvPr id="7" name="Slide Number Placeholder 6"/>
          <p:cNvSpPr>
            <a:spLocks noGrp="1"/>
          </p:cNvSpPr>
          <p:nvPr>
            <p:ph type="sldNum" sz="quarter" idx="5"/>
          </p:nvPr>
        </p:nvSpPr>
        <p:spPr>
          <a:xfrm>
            <a:off x="5265809" y="23415082"/>
            <a:ext cx="4028440" cy="1236876"/>
          </a:xfrm>
          <a:prstGeom prst="rect">
            <a:avLst/>
          </a:prstGeom>
        </p:spPr>
        <p:txBody>
          <a:bodyPr vert="horz" lIns="157643" tIns="78821" rIns="157643" bIns="78821" rtlCol="0" anchor="b"/>
          <a:lstStyle>
            <a:lvl1pPr algn="r">
              <a:defRPr sz="2100"/>
            </a:lvl1pPr>
          </a:lstStyle>
          <a:p>
            <a:fld id="{7D0B5425-EA1C-4280-9740-76381936B3D4}" type="slidenum">
              <a:rPr lang="en-US" smtClean="0"/>
              <a:t>‹#›</a:t>
            </a:fld>
            <a:endParaRPr lang="en-US"/>
          </a:p>
        </p:txBody>
      </p:sp>
    </p:spTree>
    <p:extLst>
      <p:ext uri="{BB962C8B-B14F-4D97-AF65-F5344CB8AC3E}">
        <p14:creationId xmlns:p14="http://schemas.microsoft.com/office/powerpoint/2010/main" val="3996016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evelopers.google.com/speed/pagespeed/insigh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website in the only thing you own online</a:t>
            </a:r>
          </a:p>
          <a:p>
            <a:r>
              <a:rPr lang="en-US" dirty="0"/>
              <a:t>It’s a full time employee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114955-E169-B449-8179-B39072A37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799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over 90% of clicks are on the first page- very few people go past page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The #1 organic result drives 33% of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Some studies show that The top 3 organic results (#1, #2, #3) capture  up to 61% of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a:solidFill>
                  <a:schemeClr val="tx1"/>
                </a:solidFill>
                <a:effectLst/>
                <a:latin typeface="+mn-lt"/>
                <a:ea typeface="+mn-ea"/>
                <a:cs typeface="+mn-cs"/>
              </a:rPr>
              <a:t>Source:https</a:t>
            </a:r>
            <a:r>
              <a:rPr lang="en-US" sz="1200" b="1" i="0" u="none" strike="noStrike" kern="1200" dirty="0">
                <a:solidFill>
                  <a:schemeClr val="tx1"/>
                </a:solidFill>
                <a:effectLst/>
                <a:latin typeface="+mn-lt"/>
                <a:ea typeface="+mn-ea"/>
                <a:cs typeface="+mn-cs"/>
              </a:rPr>
              <a:t>://www.protofuse.com/blog/details/first-page-of-google-by-the-numbers/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7C1273-CA22-9D46-BC7B-E69A995898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242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kern="1200">
                <a:effectLst/>
              </a:rPr>
              <a:t>Make your site responsive…and secure.</a:t>
            </a:r>
            <a:r>
              <a:rPr lang="en-US" kern="1200">
                <a:effectLst/>
              </a:rPr>
              <a:t>  A mobile-friendly website isn’t good enough anymore; it needs to be responsive.</a:t>
            </a:r>
            <a:r>
              <a:rPr lang="en-US"/>
              <a:t> </a:t>
            </a:r>
            <a:r>
              <a:rPr lang="en-US" kern="1200">
                <a:effectLst/>
              </a:rPr>
              <a:t> When a website is </a:t>
            </a:r>
            <a:r>
              <a:rPr lang="en-US" i="1" kern="1200">
                <a:effectLst/>
              </a:rPr>
              <a:t>responsive</a:t>
            </a:r>
            <a:r>
              <a:rPr lang="en-US" kern="1200">
                <a:effectLst/>
              </a:rPr>
              <a:t>, the layout and content automatically adapt to fit the device you’re reading it on, be it a desktop, laptop, tablet, or mobile phone. Mobile traffic makes up the largest share, with more than half of all web traffic coming from mobile devices according to Statista.</a:t>
            </a:r>
            <a:r>
              <a:rPr lang="en-US"/>
              <a:t>  </a:t>
            </a:r>
          </a:p>
          <a:p>
            <a:pPr>
              <a:defRPr/>
            </a:pPr>
            <a:r>
              <a:rPr lang="en-US" b="0" i="0" kern="1200">
                <a:effectLst/>
              </a:rPr>
              <a:t>Google</a:t>
            </a:r>
            <a:r>
              <a:rPr lang="en-US"/>
              <a:t> says </a:t>
            </a:r>
            <a:r>
              <a:rPr lang="en-US" b="0" i="0" u="none" strike="noStrike" kern="1200">
                <a:effectLst/>
              </a:rPr>
              <a:t>61%</a:t>
            </a:r>
            <a:r>
              <a:rPr lang="en-US"/>
              <a:t> </a:t>
            </a:r>
            <a:r>
              <a:rPr lang="en-US" b="0" i="0" kern="1200">
                <a:effectLst/>
              </a:rPr>
              <a:t>of users are unlikely to return to a </a:t>
            </a:r>
            <a:r>
              <a:rPr lang="en-US"/>
              <a:t>mobile </a:t>
            </a:r>
            <a:r>
              <a:rPr lang="en-US" b="0" i="0" kern="1200">
                <a:effectLst/>
              </a:rPr>
              <a:t>site they had trouble accessing</a:t>
            </a:r>
            <a:r>
              <a:rPr lang="en-US"/>
              <a:t>.   And, even worse,</a:t>
            </a:r>
            <a:r>
              <a:rPr lang="en-US" b="0" i="0" kern="1200">
                <a:effectLst/>
              </a:rPr>
              <a:t> 40% visit a competitor’s site instead.</a:t>
            </a:r>
            <a:r>
              <a:rPr lang="en-US"/>
              <a:t>  </a:t>
            </a:r>
            <a:endParaRPr lang="en-US">
              <a:cs typeface="Calibri"/>
            </a:endParaRPr>
          </a:p>
          <a:p>
            <a:pPr>
              <a:defRPr/>
            </a:pPr>
            <a:r>
              <a:rPr lang="en-US"/>
              <a:t> </a:t>
            </a:r>
            <a:endParaRPr lang="en-US">
              <a:cs typeface="Calibri"/>
            </a:endParaRPr>
          </a:p>
          <a:p>
            <a:pPr>
              <a:defRPr/>
            </a:pPr>
            <a:r>
              <a:rPr lang="en-US" kern="1200">
                <a:effectLst/>
              </a:rPr>
              <a:t>Also consider: </a:t>
            </a:r>
            <a:r>
              <a:rPr lang="en-US"/>
              <a:t>search </a:t>
            </a:r>
            <a:r>
              <a:rPr lang="en-US" kern="1200">
                <a:effectLst/>
              </a:rPr>
              <a:t>engines take into account your website design, it’s easier to manage a responsive site than having to worry about a desktop site and a mobile-friendly site, responsive sites are “future-proof” against the ever-changing size of smartphone screens and the “mobile-only” model Google and other search engines may be moving towards, and you’ll gain an advantage over competitors</a:t>
            </a:r>
            <a:r>
              <a:rPr lang="en-US"/>
              <a:t>.</a:t>
            </a:r>
            <a:r>
              <a:rPr lang="en-US" b="0" i="0" kern="1200">
                <a:effectLst/>
              </a:rPr>
              <a:t> </a:t>
            </a:r>
            <a:r>
              <a:rPr lang="en-US" kern="1200">
                <a:effectLst/>
              </a:rPr>
              <a:t>If your site is not responsive, you need to start over.</a:t>
            </a:r>
            <a:r>
              <a:rPr lang="en-US"/>
              <a:t>  If you have a site which is not responsive, it’s like having an office which no one can get into.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D0B5425-EA1C-4280-9740-76381936B3D4}" type="slidenum">
              <a:rPr lang="en-US" smtClean="0"/>
              <a:t>13</a:t>
            </a:fld>
            <a:endParaRPr lang="en-US"/>
          </a:p>
        </p:txBody>
      </p:sp>
    </p:spTree>
    <p:extLst>
      <p:ext uri="{BB962C8B-B14F-4D97-AF65-F5344CB8AC3E}">
        <p14:creationId xmlns:p14="http://schemas.microsoft.com/office/powerpoint/2010/main" val="4209910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Which would you rather read?</a:t>
            </a:r>
          </a:p>
        </p:txBody>
      </p:sp>
      <p:sp>
        <p:nvSpPr>
          <p:cNvPr id="4" name="Slide Number Placeholder 3"/>
          <p:cNvSpPr>
            <a:spLocks noGrp="1"/>
          </p:cNvSpPr>
          <p:nvPr>
            <p:ph type="sldNum" sz="quarter" idx="5"/>
          </p:nvPr>
        </p:nvSpPr>
        <p:spPr/>
        <p:txBody>
          <a:bodyPr/>
          <a:lstStyle/>
          <a:p>
            <a:fld id="{7D0B5425-EA1C-4280-9740-76381936B3D4}" type="slidenum">
              <a:rPr lang="en-US" smtClean="0"/>
              <a:t>14</a:t>
            </a:fld>
            <a:endParaRPr lang="en-US"/>
          </a:p>
        </p:txBody>
      </p:sp>
    </p:spTree>
    <p:extLst>
      <p:ext uri="{BB962C8B-B14F-4D97-AF65-F5344CB8AC3E}">
        <p14:creationId xmlns:p14="http://schemas.microsoft.com/office/powerpoint/2010/main" val="1441958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9585"/>
            <a:r>
              <a:rPr lang="en-US" sz="1200" b="1" dirty="0">
                <a:solidFill>
                  <a:prstClr val="black"/>
                </a:solidFill>
                <a:latin typeface="+mn-lt"/>
              </a:rPr>
              <a:t>What does this mean?</a:t>
            </a:r>
          </a:p>
          <a:p>
            <a:pPr defTabSz="609585"/>
            <a:r>
              <a:rPr lang="en-US" sz="1200" dirty="0">
                <a:solidFill>
                  <a:prstClr val="black"/>
                </a:solidFill>
                <a:latin typeface="+mn-lt"/>
              </a:rPr>
              <a:t>If a website has a password protected web page or collects information via online forms, an SSL certificate provides an additional layer of security to protect against bots and hackers.</a:t>
            </a:r>
          </a:p>
          <a:p>
            <a:pPr defTabSz="609585"/>
            <a:endParaRPr lang="en-US" sz="1200" dirty="0">
              <a:solidFill>
                <a:prstClr val="black"/>
              </a:solidFill>
              <a:latin typeface="+mn-lt"/>
            </a:endParaRPr>
          </a:p>
          <a:p>
            <a:pPr defTabSz="609585"/>
            <a:r>
              <a:rPr lang="en-US" sz="1200" dirty="0">
                <a:solidFill>
                  <a:prstClr val="black"/>
                </a:solidFill>
                <a:latin typeface="+mn-lt"/>
              </a:rPr>
              <a:t>SSL also shows users that a website can be trusted by authenticating business information and confirming that they are, in fact, communicating with the business</a:t>
            </a:r>
          </a:p>
          <a:p>
            <a:pPr defTabSz="609585"/>
            <a:endParaRPr lang="en-US" sz="1200" dirty="0">
              <a:solidFill>
                <a:prstClr val="black"/>
              </a:solidFill>
              <a:latin typeface="+mn-lt"/>
            </a:endParaRPr>
          </a:p>
          <a:p>
            <a:pPr defTabSz="609585"/>
            <a:r>
              <a:rPr lang="en-US" sz="1200" dirty="0">
                <a:solidFill>
                  <a:prstClr val="black"/>
                </a:solidFill>
                <a:latin typeface="+mn-lt"/>
              </a:rPr>
              <a:t>Websites can have a secure connection standard by obtaining </a:t>
            </a:r>
            <a:r>
              <a:rPr lang="en-US" sz="1200" b="1" dirty="0">
                <a:solidFill>
                  <a:prstClr val="black"/>
                </a:solidFill>
                <a:latin typeface="+mn-lt"/>
              </a:rPr>
              <a:t>an SSL Certificate.</a:t>
            </a:r>
          </a:p>
          <a:p>
            <a:pPr defTabSz="609585"/>
            <a:endParaRPr lang="en-US" sz="1200" dirty="0">
              <a:solidFill>
                <a:prstClr val="black"/>
              </a:solidFill>
              <a:latin typeface="+mn-lt"/>
            </a:endParaRPr>
          </a:p>
          <a:p>
            <a:endParaRPr lang="en-US" dirty="0"/>
          </a:p>
        </p:txBody>
      </p:sp>
      <p:sp>
        <p:nvSpPr>
          <p:cNvPr id="4" name="Slide Number Placeholder 3"/>
          <p:cNvSpPr>
            <a:spLocks noGrp="1"/>
          </p:cNvSpPr>
          <p:nvPr>
            <p:ph type="sldNum" sz="quarter" idx="5"/>
          </p:nvPr>
        </p:nvSpPr>
        <p:spPr/>
        <p:txBody>
          <a:bodyPr/>
          <a:lstStyle/>
          <a:p>
            <a:fld id="{7D0B5425-EA1C-4280-9740-76381936B3D4}" type="slidenum">
              <a:rPr lang="en-US" smtClean="0"/>
              <a:t>15</a:t>
            </a:fld>
            <a:endParaRPr lang="en-US"/>
          </a:p>
        </p:txBody>
      </p:sp>
    </p:spTree>
    <p:extLst>
      <p:ext uri="{BB962C8B-B14F-4D97-AF65-F5344CB8AC3E}">
        <p14:creationId xmlns:p14="http://schemas.microsoft.com/office/powerpoint/2010/main" val="2486642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D0B5425-EA1C-4280-9740-76381936B3D4}" type="slidenum">
              <a:rPr lang="en-US" smtClean="0"/>
              <a:t>19</a:t>
            </a:fld>
            <a:endParaRPr lang="en-US"/>
          </a:p>
        </p:txBody>
      </p:sp>
    </p:spTree>
    <p:extLst>
      <p:ext uri="{BB962C8B-B14F-4D97-AF65-F5344CB8AC3E}">
        <p14:creationId xmlns:p14="http://schemas.microsoft.com/office/powerpoint/2010/main" val="1375033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speed is a measurement of how fast the content on your page loads.  According to Google, the average load time of a mobile landing page in the U.S is 8.7 seconds. However, 53% of people will leave a mobile page if it takes longer than 3 seconds to load.  A one second delay in webpage time equals a 7% reduction in conversions, 11% fewer page views and 16% reduction in customer satisfaction.  Find out how your site stacks up with </a:t>
            </a:r>
            <a:r>
              <a:rPr lang="en-US" dirty="0">
                <a:hlinkClick r:id="rId3"/>
              </a:rPr>
              <a:t>Google </a:t>
            </a:r>
            <a:r>
              <a:rPr lang="en-US" dirty="0" err="1">
                <a:hlinkClick r:id="rId3"/>
              </a:rPr>
              <a:t>PageSpeed</a:t>
            </a:r>
            <a:r>
              <a:rPr lang="en-US" dirty="0">
                <a:hlinkClick r:id="rId3"/>
              </a:rPr>
              <a:t> Insights</a:t>
            </a:r>
            <a:r>
              <a:rPr lang="en-US" dirty="0"/>
              <a:t>, a free online resource which analyzes the content of a web page, then generates suggestions to make that page faster.  Just type in your URL and watch it go.</a:t>
            </a:r>
          </a:p>
          <a:p>
            <a:r>
              <a:rPr lang="en-US" dirty="0"/>
              <a:t> </a:t>
            </a:r>
            <a:endParaRPr lang="en-US" dirty="0">
              <a:cs typeface="Calibri"/>
            </a:endParaRPr>
          </a:p>
          <a:p>
            <a:r>
              <a:rPr lang="en-US" dirty="0"/>
              <a:t>Tips to improve page speed:  </a:t>
            </a:r>
            <a:endParaRPr lang="en-US" dirty="0">
              <a:cs typeface="Calibri"/>
            </a:endParaRPr>
          </a:p>
          <a:p>
            <a:pPr marL="295580" indent="-295580">
              <a:buFont typeface="Arial"/>
              <a:buChar char="•"/>
            </a:pPr>
            <a:r>
              <a:rPr lang="en-US" dirty="0"/>
              <a:t>   size your images appropriately for the space it’s going in</a:t>
            </a:r>
            <a:endParaRPr lang="en-US" dirty="0">
              <a:cs typeface="Calibri"/>
            </a:endParaRPr>
          </a:p>
          <a:p>
            <a:pPr marL="492633" indent="-492633">
              <a:buFont typeface="Arial"/>
              <a:buChar char="•"/>
            </a:pPr>
            <a:r>
              <a:rPr lang="en-US" dirty="0"/>
              <a:t>make sure the resolution of images is for web not for print.  </a:t>
            </a:r>
            <a:endParaRPr lang="en-US" dirty="0">
              <a:cs typeface="Calibri"/>
            </a:endParaRPr>
          </a:p>
          <a:p>
            <a:pPr marL="492633" indent="-492633">
              <a:buFont typeface="Arial"/>
              <a:buChar char="•"/>
            </a:pPr>
            <a:r>
              <a:rPr lang="en-US" dirty="0"/>
              <a:t>Embed video link,  i.e. a YouTube link, instead of using your own video player…helps with keeping up the site because you’re using YouTube’s technology.  </a:t>
            </a:r>
            <a:endParaRPr lang="en-US" dirty="0">
              <a:cs typeface="Calibri"/>
            </a:endParaRPr>
          </a:p>
          <a:p>
            <a:pPr marL="492633" indent="-492633">
              <a:buFont typeface="Arial"/>
              <a:buChar char="•"/>
            </a:pPr>
            <a:r>
              <a:rPr lang="en-US" dirty="0"/>
              <a:t>There’s a variety of other things you can do to increase page speed…an expert can help you evaluate.</a:t>
            </a:r>
            <a:endParaRPr lang="en-US" dirty="0">
              <a:cs typeface="Calibri"/>
            </a:endParaRPr>
          </a:p>
          <a:p>
            <a:pPr defTabSz="609585">
              <a:buFont typeface="Wingdings" pitchFamily="2" charset="2"/>
              <a:buNone/>
            </a:pPr>
            <a:endParaRPr lang="en-US" sz="1200" dirty="0">
              <a:solidFill>
                <a:prstClr val="black"/>
              </a:solidFill>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7C1273-CA22-9D46-BC7B-E69A995898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250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B5425-EA1C-4280-9740-76381936B3D4}" type="slidenum">
              <a:rPr lang="en-US" smtClean="0"/>
              <a:t>23</a:t>
            </a:fld>
            <a:endParaRPr lang="en-US"/>
          </a:p>
        </p:txBody>
      </p:sp>
    </p:spTree>
    <p:extLst>
      <p:ext uri="{BB962C8B-B14F-4D97-AF65-F5344CB8AC3E}">
        <p14:creationId xmlns:p14="http://schemas.microsoft.com/office/powerpoint/2010/main" val="964226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B5425-EA1C-4280-9740-76381936B3D4}" type="slidenum">
              <a:rPr lang="en-US" smtClean="0"/>
              <a:t>24</a:t>
            </a:fld>
            <a:endParaRPr lang="en-US"/>
          </a:p>
        </p:txBody>
      </p:sp>
    </p:spTree>
    <p:extLst>
      <p:ext uri="{BB962C8B-B14F-4D97-AF65-F5344CB8AC3E}">
        <p14:creationId xmlns:p14="http://schemas.microsoft.com/office/powerpoint/2010/main" val="3702680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B5425-EA1C-4280-9740-76381936B3D4}" type="slidenum">
              <a:rPr lang="en-US" smtClean="0"/>
              <a:t>25</a:t>
            </a:fld>
            <a:endParaRPr lang="en-US"/>
          </a:p>
        </p:txBody>
      </p:sp>
    </p:spTree>
    <p:extLst>
      <p:ext uri="{BB962C8B-B14F-4D97-AF65-F5344CB8AC3E}">
        <p14:creationId xmlns:p14="http://schemas.microsoft.com/office/powerpoint/2010/main" val="2416141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B5425-EA1C-4280-9740-76381936B3D4}" type="slidenum">
              <a:rPr lang="en-US" smtClean="0"/>
              <a:t>26</a:t>
            </a:fld>
            <a:endParaRPr lang="en-US"/>
          </a:p>
        </p:txBody>
      </p:sp>
    </p:spTree>
    <p:extLst>
      <p:ext uri="{BB962C8B-B14F-4D97-AF65-F5344CB8AC3E}">
        <p14:creationId xmlns:p14="http://schemas.microsoft.com/office/powerpoint/2010/main" val="3929368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Work on building its content and authority because is residual- continues to pay off for you down the road</a:t>
            </a:r>
          </a:p>
          <a:p>
            <a:r>
              <a:rPr lang="en-US" dirty="0"/>
              <a:t>Real estate analogy</a:t>
            </a:r>
          </a:p>
          <a:p>
            <a:r>
              <a:rPr lang="en-US" dirty="0"/>
              <a:t>Similar to investing in a good location or building a beautiful retail building – it has lasting benefits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7C1273-CA22-9D46-BC7B-E69A995898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792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B5425-EA1C-4280-9740-76381936B3D4}" type="slidenum">
              <a:rPr lang="en-US" smtClean="0"/>
              <a:t>27</a:t>
            </a:fld>
            <a:endParaRPr lang="en-US"/>
          </a:p>
        </p:txBody>
      </p:sp>
    </p:spTree>
    <p:extLst>
      <p:ext uri="{BB962C8B-B14F-4D97-AF65-F5344CB8AC3E}">
        <p14:creationId xmlns:p14="http://schemas.microsoft.com/office/powerpoint/2010/main" val="1215740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people can navigate your site, find what they’re looking for, and consume the content.</a:t>
            </a:r>
            <a:r>
              <a:rPr lang="en-US" b="1"/>
              <a:t>  </a:t>
            </a:r>
            <a:r>
              <a:rPr lang="en-US"/>
              <a:t>A professional web agency can help you identify the good and bad parts of your site and provide recommendations on how to improve the user experience; ultimately making information finding quicker and easier, increasing conversions, lowering the cost of acquisition, and bringing in more customers.</a:t>
            </a:r>
            <a:r>
              <a:rPr lang="en-US" b="1"/>
              <a:t>  </a:t>
            </a:r>
            <a:r>
              <a:rPr lang="en-US"/>
              <a:t>Forrester Research reports that, on average, every dollar invested in UX brings $100 in return. </a:t>
            </a:r>
          </a:p>
          <a:p>
            <a:endParaRPr lang="en-US">
              <a:cs typeface="Calibri"/>
            </a:endParaRPr>
          </a:p>
        </p:txBody>
      </p:sp>
      <p:sp>
        <p:nvSpPr>
          <p:cNvPr id="4" name="Slide Number Placeholder 3"/>
          <p:cNvSpPr>
            <a:spLocks noGrp="1"/>
          </p:cNvSpPr>
          <p:nvPr>
            <p:ph type="sldNum" sz="quarter" idx="5"/>
          </p:nvPr>
        </p:nvSpPr>
        <p:spPr/>
        <p:txBody>
          <a:bodyPr/>
          <a:lstStyle/>
          <a:p>
            <a:fld id="{7D0B5425-EA1C-4280-9740-76381936B3D4}" type="slidenum">
              <a:rPr lang="en-US" smtClean="0"/>
              <a:t>28</a:t>
            </a:fld>
            <a:endParaRPr lang="en-US"/>
          </a:p>
        </p:txBody>
      </p:sp>
    </p:spTree>
    <p:extLst>
      <p:ext uri="{BB962C8B-B14F-4D97-AF65-F5344CB8AC3E}">
        <p14:creationId xmlns:p14="http://schemas.microsoft.com/office/powerpoint/2010/main" val="2234463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an article on INC. (Nov. 2017):</a:t>
            </a:r>
            <a:r>
              <a:rPr lang="en-US" dirty="0">
                <a:cs typeface="Calibri"/>
              </a:rPr>
              <a:t>  Toys R Us filed for bankruptcy in September 2017 </a:t>
            </a:r>
            <a:r>
              <a:rPr lang="en-US" dirty="0"/>
              <a:t>due to:  $5 billion debt, inability to keep pace with online retailers, failure to offer prices competitive with big box stores.</a:t>
            </a:r>
            <a:endParaRPr lang="en-US" dirty="0">
              <a:cs typeface="Calibri"/>
            </a:endParaRPr>
          </a:p>
          <a:p>
            <a:endParaRPr lang="en-US" dirty="0"/>
          </a:p>
          <a:p>
            <a:r>
              <a:rPr lang="en-US" b="1" dirty="0"/>
              <a:t>Final nail in the coffin was their digital presence.  It was clunky and the user experience was awful.</a:t>
            </a:r>
            <a:endParaRPr lang="en-US" b="1" dirty="0">
              <a:cs typeface="Calibri"/>
            </a:endParaRPr>
          </a:p>
          <a:p>
            <a:r>
              <a:rPr lang="en-US" dirty="0"/>
              <a:t>Companies that are not investing in the digital transformation of their organization are more likely to be susceptible to disruption in the market. While Toys "R" Us updated and streamlined the user experience for their website earlier that year, the damage was done. Ensuring that your customers have a seamless online experience is vital. </a:t>
            </a:r>
            <a:endParaRPr lang="en-US" dirty="0">
              <a:cs typeface="Calibri"/>
            </a:endParaRPr>
          </a:p>
        </p:txBody>
      </p:sp>
      <p:sp>
        <p:nvSpPr>
          <p:cNvPr id="4" name="Slide Number Placeholder 3"/>
          <p:cNvSpPr>
            <a:spLocks noGrp="1"/>
          </p:cNvSpPr>
          <p:nvPr>
            <p:ph type="sldNum" sz="quarter" idx="5"/>
          </p:nvPr>
        </p:nvSpPr>
        <p:spPr/>
        <p:txBody>
          <a:bodyPr/>
          <a:lstStyle/>
          <a:p>
            <a:fld id="{7D0B5425-EA1C-4280-9740-76381936B3D4}" type="slidenum">
              <a:rPr lang="en-US" smtClean="0"/>
              <a:t>29</a:t>
            </a:fld>
            <a:endParaRPr lang="en-US"/>
          </a:p>
        </p:txBody>
      </p:sp>
    </p:spTree>
    <p:extLst>
      <p:ext uri="{BB962C8B-B14F-4D97-AF65-F5344CB8AC3E}">
        <p14:creationId xmlns:p14="http://schemas.microsoft.com/office/powerpoint/2010/main" val="2469563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D0B5425-EA1C-4280-9740-76381936B3D4}" type="slidenum">
              <a:rPr lang="en-US" smtClean="0"/>
              <a:t>30</a:t>
            </a:fld>
            <a:endParaRPr lang="en-US"/>
          </a:p>
        </p:txBody>
      </p:sp>
    </p:spTree>
    <p:extLst>
      <p:ext uri="{BB962C8B-B14F-4D97-AF65-F5344CB8AC3E}">
        <p14:creationId xmlns:p14="http://schemas.microsoft.com/office/powerpoint/2010/main" val="1743320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a:t>This makes it difficult for a user to tell what their current location on the website is.  Consider visually altering the link in the navigation to allow users to quickly identify their location on the website.</a:t>
            </a:r>
            <a:endParaRPr lang="en-US"/>
          </a:p>
        </p:txBody>
      </p:sp>
      <p:sp>
        <p:nvSpPr>
          <p:cNvPr id="4" name="Slide Number Placeholder 3"/>
          <p:cNvSpPr>
            <a:spLocks noGrp="1"/>
          </p:cNvSpPr>
          <p:nvPr>
            <p:ph type="sldNum" sz="quarter" idx="5"/>
          </p:nvPr>
        </p:nvSpPr>
        <p:spPr/>
        <p:txBody>
          <a:bodyPr/>
          <a:lstStyle/>
          <a:p>
            <a:fld id="{6337F6E9-44E5-45CF-8EE6-D68EDCFEFE72}" type="slidenum">
              <a:rPr lang="en-US" smtClean="0"/>
              <a:t>31</a:t>
            </a:fld>
            <a:endParaRPr lang="en-US"/>
          </a:p>
        </p:txBody>
      </p:sp>
    </p:spTree>
    <p:extLst>
      <p:ext uri="{BB962C8B-B14F-4D97-AF65-F5344CB8AC3E}">
        <p14:creationId xmlns:p14="http://schemas.microsoft.com/office/powerpoint/2010/main" val="2349036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a:t>When interactive elements utilize the same color as text elements, the user may click on text elements and assume they are broken links. Consider using a different color for text elements, so that the user can quickly and easily identify where they can click. </a:t>
            </a:r>
            <a:endParaRPr lang="en-US"/>
          </a:p>
        </p:txBody>
      </p:sp>
      <p:sp>
        <p:nvSpPr>
          <p:cNvPr id="4" name="Slide Number Placeholder 3"/>
          <p:cNvSpPr>
            <a:spLocks noGrp="1"/>
          </p:cNvSpPr>
          <p:nvPr>
            <p:ph type="sldNum" sz="quarter" idx="5"/>
          </p:nvPr>
        </p:nvSpPr>
        <p:spPr/>
        <p:txBody>
          <a:bodyPr/>
          <a:lstStyle/>
          <a:p>
            <a:fld id="{6337F6E9-44E5-45CF-8EE6-D68EDCFEFE72}" type="slidenum">
              <a:rPr lang="en-US" smtClean="0"/>
              <a:t>32</a:t>
            </a:fld>
            <a:endParaRPr lang="en-US"/>
          </a:p>
        </p:txBody>
      </p:sp>
    </p:spTree>
    <p:extLst>
      <p:ext uri="{BB962C8B-B14F-4D97-AF65-F5344CB8AC3E}">
        <p14:creationId xmlns:p14="http://schemas.microsoft.com/office/powerpoint/2010/main" val="4111574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76426">
              <a:defRPr/>
            </a:pPr>
            <a:r>
              <a:rPr lang="en-US" sz="2100"/>
              <a:t>When YouTube is allowed to suggest videos, your business has no control over the content that plays on your website. This could be damaging to your brand. It could also lead your customers to competitors.  Consider adding ?rel=0 to the end of the YouTube video source URL to stop YouTube from recommending videos.</a:t>
            </a:r>
          </a:p>
          <a:p>
            <a:endParaRPr lang="en-US"/>
          </a:p>
        </p:txBody>
      </p:sp>
      <p:sp>
        <p:nvSpPr>
          <p:cNvPr id="4" name="Slide Number Placeholder 3"/>
          <p:cNvSpPr>
            <a:spLocks noGrp="1"/>
          </p:cNvSpPr>
          <p:nvPr>
            <p:ph type="sldNum" sz="quarter" idx="5"/>
          </p:nvPr>
        </p:nvSpPr>
        <p:spPr/>
        <p:txBody>
          <a:bodyPr/>
          <a:lstStyle/>
          <a:p>
            <a:fld id="{6337F6E9-44E5-45CF-8EE6-D68EDCFEFE72}" type="slidenum">
              <a:rPr lang="en-US" smtClean="0"/>
              <a:t>33</a:t>
            </a:fld>
            <a:endParaRPr lang="en-US"/>
          </a:p>
        </p:txBody>
      </p:sp>
    </p:spTree>
    <p:extLst>
      <p:ext uri="{BB962C8B-B14F-4D97-AF65-F5344CB8AC3E}">
        <p14:creationId xmlns:p14="http://schemas.microsoft.com/office/powerpoint/2010/main" val="1157200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76426">
              <a:defRPr/>
            </a:pPr>
            <a:r>
              <a:rPr lang="en-US" sz="2100"/>
              <a:t>The confirmation page is often a missed opportunity to further engage the user. The lone confirmation message creates an awkward ending to the interaction of a form fill. Presenting the user next steps that they can take, gives them the opportunity to further interact with your brand while they wait to be contacted. Consider redirecting users to a page with your social media channels to provide them with next steps you want them to take in interacting with your brand. Teasing the types of information they will find on these channels will communicate the value of these connections for the user and help you capitalize on these secondary conversions.</a:t>
            </a:r>
          </a:p>
          <a:p>
            <a:endParaRPr lang="en-US"/>
          </a:p>
        </p:txBody>
      </p:sp>
      <p:sp>
        <p:nvSpPr>
          <p:cNvPr id="4" name="Slide Number Placeholder 3"/>
          <p:cNvSpPr>
            <a:spLocks noGrp="1"/>
          </p:cNvSpPr>
          <p:nvPr>
            <p:ph type="sldNum" sz="quarter" idx="5"/>
          </p:nvPr>
        </p:nvSpPr>
        <p:spPr/>
        <p:txBody>
          <a:bodyPr/>
          <a:lstStyle/>
          <a:p>
            <a:fld id="{6337F6E9-44E5-45CF-8EE6-D68EDCFEFE72}" type="slidenum">
              <a:rPr lang="en-US" smtClean="0"/>
              <a:t>34</a:t>
            </a:fld>
            <a:endParaRPr lang="en-US"/>
          </a:p>
        </p:txBody>
      </p:sp>
    </p:spTree>
    <p:extLst>
      <p:ext uri="{BB962C8B-B14F-4D97-AF65-F5344CB8AC3E}">
        <p14:creationId xmlns:p14="http://schemas.microsoft.com/office/powerpoint/2010/main" val="1055559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a 3 second,  10-foot test.</a:t>
            </a:r>
            <a:r>
              <a:rPr lang="en-US" dirty="0"/>
              <a:t>  Are your web pages effectively communicating the intended message?  Stare at a page on your site for 3 seconds (or better yet, have your friends do it)  Why 3 seconds?  Three seconds is long enough for a good design to communicate its main message, and people often open multiple sites at once, reducing the attention each site receives and increasing the importance of effective design and messaging.  Open up your screen and walk past it.  Especially the homepage.  Then, ask:</a:t>
            </a:r>
          </a:p>
          <a:p>
            <a:endParaRPr lang="en-US" dirty="0"/>
          </a:p>
          <a:p>
            <a:pPr marL="295580" indent="-295580">
              <a:buFont typeface="Arial"/>
              <a:buChar char="•"/>
            </a:pPr>
            <a:r>
              <a:rPr lang="en-US" dirty="0"/>
              <a:t>What is the purpose of the page?</a:t>
            </a:r>
            <a:endParaRPr lang="en-US" dirty="0">
              <a:cs typeface="Calibri"/>
            </a:endParaRPr>
          </a:p>
          <a:p>
            <a:pPr marL="295580" indent="-295580">
              <a:buFont typeface="Arial"/>
              <a:buChar char="•"/>
            </a:pPr>
            <a:r>
              <a:rPr lang="en-US" dirty="0"/>
              <a:t>What are the main elements you can recall?</a:t>
            </a:r>
            <a:endParaRPr lang="en-US" dirty="0">
              <a:cs typeface="Calibri"/>
            </a:endParaRPr>
          </a:p>
          <a:p>
            <a:pPr marL="295580" indent="-295580">
              <a:buFont typeface="Arial"/>
              <a:buChar char="•"/>
            </a:pPr>
            <a:r>
              <a:rPr lang="en-US" dirty="0"/>
              <a:t>Who do you think the intended audience is?</a:t>
            </a:r>
            <a:endParaRPr lang="en-US" dirty="0">
              <a:cs typeface="Calibri"/>
            </a:endParaRPr>
          </a:p>
          <a:p>
            <a:pPr marL="295580" indent="-295580">
              <a:buFont typeface="Arial"/>
              <a:buChar char="•"/>
            </a:pPr>
            <a:r>
              <a:rPr lang="en-US" dirty="0"/>
              <a:t>Did the design/brand appear trustworthy?</a:t>
            </a:r>
            <a:endParaRPr lang="en-US" dirty="0">
              <a:cs typeface="Calibri"/>
            </a:endParaRPr>
          </a:p>
          <a:p>
            <a:pPr marL="295580" indent="-295580">
              <a:buFont typeface="Arial"/>
              <a:buChar char="•"/>
            </a:pPr>
            <a:r>
              <a:rPr lang="en-US" dirty="0"/>
              <a:t>What was your impression of the design?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D0B5425-EA1C-4280-9740-76381936B3D4}" type="slidenum">
              <a:rPr lang="en-US" smtClean="0"/>
              <a:t>35</a:t>
            </a:fld>
            <a:endParaRPr lang="en-US"/>
          </a:p>
        </p:txBody>
      </p:sp>
    </p:spTree>
    <p:extLst>
      <p:ext uri="{BB962C8B-B14F-4D97-AF65-F5344CB8AC3E}">
        <p14:creationId xmlns:p14="http://schemas.microsoft.com/office/powerpoint/2010/main" val="3667662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owns my domain:  Often times, the developer does.  Often the case with companies who specialize on one industry, like law firms, or funeral homes, or insurance companies. </a:t>
            </a:r>
          </a:p>
        </p:txBody>
      </p:sp>
      <p:sp>
        <p:nvSpPr>
          <p:cNvPr id="4" name="Slide Number Placeholder 3"/>
          <p:cNvSpPr>
            <a:spLocks noGrp="1"/>
          </p:cNvSpPr>
          <p:nvPr>
            <p:ph type="sldNum" sz="quarter" idx="5"/>
          </p:nvPr>
        </p:nvSpPr>
        <p:spPr/>
        <p:txBody>
          <a:bodyPr/>
          <a:lstStyle/>
          <a:p>
            <a:fld id="{7D0B5425-EA1C-4280-9740-76381936B3D4}" type="slidenum">
              <a:rPr lang="en-US" smtClean="0"/>
              <a:t>36</a:t>
            </a:fld>
            <a:endParaRPr lang="en-US"/>
          </a:p>
        </p:txBody>
      </p:sp>
    </p:spTree>
    <p:extLst>
      <p:ext uri="{BB962C8B-B14F-4D97-AF65-F5344CB8AC3E}">
        <p14:creationId xmlns:p14="http://schemas.microsoft.com/office/powerpoint/2010/main" val="3413692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are talking about </a:t>
            </a:r>
            <a:r>
              <a:rPr lang="en-US"/>
              <a:t>today is how </a:t>
            </a:r>
            <a:r>
              <a:rPr lang="en-US" dirty="0"/>
              <a:t>to improve your site? The goal today is for you to learn some tips and tricks you can use to make your website better.  Or maybe you need a new site altogether Here’s why it’s so important:</a:t>
            </a:r>
          </a:p>
          <a:p>
            <a:endParaRPr lang="en-US" sz="2100" b="1" dirty="0"/>
          </a:p>
          <a:p>
            <a:r>
              <a:rPr lang="en-US" sz="2100" b="1" dirty="0"/>
              <a:t>-   89% of consumers begin their buying process with an online search</a:t>
            </a:r>
            <a:r>
              <a:rPr lang="en-US" sz="2100" b="1" baseline="30000" dirty="0"/>
              <a:t> </a:t>
            </a:r>
            <a:r>
              <a:rPr lang="en-US" sz="2100" baseline="30000" dirty="0"/>
              <a:t>(</a:t>
            </a:r>
            <a:r>
              <a:rPr lang="en-US" sz="2100" dirty="0" err="1"/>
              <a:t>Fleiscman</a:t>
            </a:r>
            <a:r>
              <a:rPr lang="en-US" sz="2100" dirty="0"/>
              <a:t>-Hillard).  Your website is usually the first and most powerful presentation of your business – who you are as a company, what you offer, and why your products and services are better than all the rest.  That’s why it needs to be beautiful, frictionless, and intuitive.  </a:t>
            </a:r>
            <a:endParaRPr lang="en-US" sz="2100" dirty="0">
              <a:cs typeface="Calibri"/>
            </a:endParaRPr>
          </a:p>
          <a:p>
            <a:pPr marL="295580" indent="-295580">
              <a:buFontTx/>
              <a:buChar char="-"/>
            </a:pPr>
            <a:r>
              <a:rPr lang="en-US" sz="2100" b="1" dirty="0"/>
              <a:t>You have 15 seconds to capture their interest.</a:t>
            </a:r>
            <a:r>
              <a:rPr lang="en-US" b="1" dirty="0"/>
              <a:t> </a:t>
            </a:r>
          </a:p>
          <a:p>
            <a:pPr marL="295580" indent="-295580">
              <a:buFontTx/>
              <a:buChar char="-"/>
            </a:pPr>
            <a:endParaRPr lang="en-US" sz="2100" b="1" dirty="0">
              <a:cs typeface="Calibri"/>
            </a:endParaRPr>
          </a:p>
          <a:p>
            <a:pPr>
              <a:defRPr/>
            </a:pPr>
            <a:r>
              <a:rPr lang="en-US" dirty="0"/>
              <a:t>-    </a:t>
            </a:r>
            <a:r>
              <a:rPr lang="en-US" b="1" dirty="0"/>
              <a:t>One third of all new websites fail</a:t>
            </a:r>
            <a:r>
              <a:rPr lang="en-US" dirty="0"/>
              <a:t> (HubSpot)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7D0B5425-EA1C-4280-9740-76381936B3D4}" type="slidenum">
              <a:rPr lang="en-US" smtClean="0"/>
              <a:t>5</a:t>
            </a:fld>
            <a:endParaRPr lang="en-US"/>
          </a:p>
        </p:txBody>
      </p:sp>
    </p:spTree>
    <p:extLst>
      <p:ext uri="{BB962C8B-B14F-4D97-AF65-F5344CB8AC3E}">
        <p14:creationId xmlns:p14="http://schemas.microsoft.com/office/powerpoint/2010/main" val="255942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B5425-EA1C-4280-9740-76381936B3D4}" type="slidenum">
              <a:rPr lang="en-US" smtClean="0"/>
              <a:t>37</a:t>
            </a:fld>
            <a:endParaRPr lang="en-US"/>
          </a:p>
        </p:txBody>
      </p:sp>
    </p:spTree>
    <p:extLst>
      <p:ext uri="{BB962C8B-B14F-4D97-AF65-F5344CB8AC3E}">
        <p14:creationId xmlns:p14="http://schemas.microsoft.com/office/powerpoint/2010/main" val="1319315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576426">
              <a:defRPr/>
            </a:pPr>
            <a:fld id="{7D0B5425-EA1C-4280-9740-76381936B3D4}" type="slidenum">
              <a:rPr lang="en-US">
                <a:solidFill>
                  <a:prstClr val="black"/>
                </a:solidFill>
                <a:latin typeface="Calibri" panose="020F0502020204030204"/>
              </a:rPr>
              <a:pPr defTabSz="1576426">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627588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B5425-EA1C-4280-9740-76381936B3D4}" type="slidenum">
              <a:rPr lang="en-US" smtClean="0"/>
              <a:t>39</a:t>
            </a:fld>
            <a:endParaRPr lang="en-US"/>
          </a:p>
        </p:txBody>
      </p:sp>
    </p:spTree>
    <p:extLst>
      <p:ext uri="{BB962C8B-B14F-4D97-AF65-F5344CB8AC3E}">
        <p14:creationId xmlns:p14="http://schemas.microsoft.com/office/powerpoint/2010/main" val="1906210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576426" rtl="0" eaLnBrk="1" fontAlgn="auto" latinLnBrk="0" hangingPunct="1">
              <a:lnSpc>
                <a:spcPct val="100000"/>
              </a:lnSpc>
              <a:spcBef>
                <a:spcPts val="0"/>
              </a:spcBef>
              <a:spcAft>
                <a:spcPts val="0"/>
              </a:spcAft>
              <a:buClrTx/>
              <a:buSzTx/>
              <a:buFontTx/>
              <a:buNone/>
              <a:tabLst/>
              <a:defRPr/>
            </a:pPr>
            <a:fld id="{7D0B5425-EA1C-4280-9740-76381936B3D4}" type="slidenum">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576426" rtl="0" eaLnBrk="1" fontAlgn="auto" latinLnBrk="0" hangingPunct="1">
                <a:lnSpc>
                  <a:spcPct val="100000"/>
                </a:lnSpc>
                <a:spcBef>
                  <a:spcPts val="0"/>
                </a:spcBef>
                <a:spcAft>
                  <a:spcPts val="0"/>
                </a:spcAft>
                <a:buClrTx/>
                <a:buSzTx/>
                <a:buFontTx/>
                <a:buNone/>
                <a:tabLst/>
                <a:defRPr/>
              </a:pPr>
              <a:t>40</a:t>
            </a:fld>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7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B5425-EA1C-4280-9740-76381936B3D4}" type="slidenum">
              <a:rPr lang="en-US" smtClean="0"/>
              <a:t>41</a:t>
            </a:fld>
            <a:endParaRPr lang="en-US"/>
          </a:p>
        </p:txBody>
      </p:sp>
    </p:spTree>
    <p:extLst>
      <p:ext uri="{BB962C8B-B14F-4D97-AF65-F5344CB8AC3E}">
        <p14:creationId xmlns:p14="http://schemas.microsoft.com/office/powerpoint/2010/main" val="2821841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576426" rtl="0" eaLnBrk="1" fontAlgn="auto" latinLnBrk="0" hangingPunct="1">
              <a:lnSpc>
                <a:spcPct val="100000"/>
              </a:lnSpc>
              <a:spcBef>
                <a:spcPts val="0"/>
              </a:spcBef>
              <a:spcAft>
                <a:spcPts val="0"/>
              </a:spcAft>
              <a:buClrTx/>
              <a:buSzTx/>
              <a:buFontTx/>
              <a:buNone/>
              <a:tabLst/>
              <a:defRPr/>
            </a:pPr>
            <a:fld id="{7D0B5425-EA1C-4280-9740-76381936B3D4}" type="slidenum">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576426" rtl="0" eaLnBrk="1" fontAlgn="auto" latinLnBrk="0" hangingPunct="1">
                <a:lnSpc>
                  <a:spcPct val="100000"/>
                </a:lnSpc>
                <a:spcBef>
                  <a:spcPts val="0"/>
                </a:spcBef>
                <a:spcAft>
                  <a:spcPts val="0"/>
                </a:spcAft>
                <a:buClrTx/>
                <a:buSzTx/>
                <a:buFontTx/>
                <a:buNone/>
                <a:tabLst/>
                <a:defRPr/>
              </a:pPr>
              <a:t>42</a:t>
            </a:fld>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080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B5425-EA1C-4280-9740-76381936B3D4}" type="slidenum">
              <a:rPr lang="en-US" smtClean="0"/>
              <a:t>43</a:t>
            </a:fld>
            <a:endParaRPr lang="en-US"/>
          </a:p>
        </p:txBody>
      </p:sp>
    </p:spTree>
    <p:extLst>
      <p:ext uri="{BB962C8B-B14F-4D97-AF65-F5344CB8AC3E}">
        <p14:creationId xmlns:p14="http://schemas.microsoft.com/office/powerpoint/2010/main" val="1004560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576426" rtl="0" eaLnBrk="1" fontAlgn="auto" latinLnBrk="0" hangingPunct="1">
              <a:lnSpc>
                <a:spcPct val="100000"/>
              </a:lnSpc>
              <a:spcBef>
                <a:spcPts val="0"/>
              </a:spcBef>
              <a:spcAft>
                <a:spcPts val="0"/>
              </a:spcAft>
              <a:buClrTx/>
              <a:buSzTx/>
              <a:buFontTx/>
              <a:buNone/>
              <a:tabLst/>
              <a:defRPr/>
            </a:pPr>
            <a:fld id="{7D0B5425-EA1C-4280-9740-76381936B3D4}" type="slidenum">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576426" rtl="0" eaLnBrk="1" fontAlgn="auto" latinLnBrk="0" hangingPunct="1">
                <a:lnSpc>
                  <a:spcPct val="100000"/>
                </a:lnSpc>
                <a:spcBef>
                  <a:spcPts val="0"/>
                </a:spcBef>
                <a:spcAft>
                  <a:spcPts val="0"/>
                </a:spcAft>
                <a:buClrTx/>
                <a:buSzTx/>
                <a:buFontTx/>
                <a:buNone/>
                <a:tabLst/>
                <a:defRPr/>
              </a:pPr>
              <a:t>44</a:t>
            </a:fld>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989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B5425-EA1C-4280-9740-76381936B3D4}" type="slidenum">
              <a:rPr lang="en-US" smtClean="0"/>
              <a:t>45</a:t>
            </a:fld>
            <a:endParaRPr lang="en-US"/>
          </a:p>
        </p:txBody>
      </p:sp>
    </p:spTree>
    <p:extLst>
      <p:ext uri="{BB962C8B-B14F-4D97-AF65-F5344CB8AC3E}">
        <p14:creationId xmlns:p14="http://schemas.microsoft.com/office/powerpoint/2010/main" val="843909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576426" rtl="0" eaLnBrk="1" fontAlgn="auto" latinLnBrk="0" hangingPunct="1">
              <a:lnSpc>
                <a:spcPct val="100000"/>
              </a:lnSpc>
              <a:spcBef>
                <a:spcPts val="0"/>
              </a:spcBef>
              <a:spcAft>
                <a:spcPts val="0"/>
              </a:spcAft>
              <a:buClrTx/>
              <a:buSzTx/>
              <a:buFontTx/>
              <a:buNone/>
              <a:tabLst/>
              <a:defRPr/>
            </a:pPr>
            <a:fld id="{7D0B5425-EA1C-4280-9740-76381936B3D4}" type="slidenum">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576426" rtl="0" eaLnBrk="1" fontAlgn="auto" latinLnBrk="0" hangingPunct="1">
                <a:lnSpc>
                  <a:spcPct val="100000"/>
                </a:lnSpc>
                <a:spcBef>
                  <a:spcPts val="0"/>
                </a:spcBef>
                <a:spcAft>
                  <a:spcPts val="0"/>
                </a:spcAft>
                <a:buClrTx/>
                <a:buSzTx/>
                <a:buFontTx/>
                <a:buNone/>
                <a:tabLst/>
                <a:defRPr/>
              </a:pPr>
              <a:t>46</a:t>
            </a:fld>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66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 isn't responsive (mobile-friendly)</a:t>
            </a:r>
            <a:endParaRPr lang="en-US" dirty="0">
              <a:cs typeface="Calibri"/>
            </a:endParaRPr>
          </a:p>
          <a:p>
            <a:r>
              <a:rPr lang="en-US" b="1" dirty="0"/>
              <a:t>Your design is outdated</a:t>
            </a:r>
            <a:r>
              <a:rPr lang="en-US" dirty="0"/>
              <a:t> </a:t>
            </a:r>
          </a:p>
          <a:p>
            <a:r>
              <a:rPr lang="en-US" b="1" dirty="0"/>
              <a:t>It takes forever to load -  </a:t>
            </a:r>
            <a:r>
              <a:rPr lang="en-US" dirty="0"/>
              <a:t>61% of users are unlikely to return to a mobile site they had trouble accessing. And, even worse, 40% visit a competitor’s site instead. (Google)</a:t>
            </a:r>
          </a:p>
          <a:p>
            <a:r>
              <a:rPr lang="en-US" b="1" dirty="0"/>
              <a:t>You have dormant blogs and outdated content</a:t>
            </a:r>
            <a:endParaRPr lang="en-US" dirty="0"/>
          </a:p>
          <a:p>
            <a:r>
              <a:rPr lang="en-US" b="1" dirty="0"/>
              <a:t>Your navigation is confusing</a:t>
            </a:r>
            <a:endParaRPr lang="en-US" dirty="0"/>
          </a:p>
          <a:p>
            <a:r>
              <a:rPr lang="en-US" b="1" dirty="0"/>
              <a:t>It’s not usable by people with disabilities</a:t>
            </a:r>
            <a:endParaRPr lang="en-US" dirty="0"/>
          </a:p>
          <a:p>
            <a:r>
              <a:rPr lang="en-US" b="1" dirty="0"/>
              <a:t>There’s no clear value proposition  (what can this site do for me?)</a:t>
            </a:r>
            <a:endParaRPr lang="en-US" dirty="0"/>
          </a:p>
          <a:p>
            <a:endParaRPr lang="en-US" sz="2100" b="1" dirty="0">
              <a:cs typeface="Calibri"/>
            </a:endParaRPr>
          </a:p>
          <a:p>
            <a:endParaRPr lang="en-US" b="1" dirty="0">
              <a:cs typeface="Calibri" panose="020F0502020204030204"/>
            </a:endParaRPr>
          </a:p>
          <a:p>
            <a:endParaRPr lang="en-US" b="1"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D0B5425-EA1C-4280-9740-76381936B3D4}" type="slidenum">
              <a:rPr lang="en-US" smtClean="0"/>
              <a:t>6</a:t>
            </a:fld>
            <a:endParaRPr lang="en-US"/>
          </a:p>
        </p:txBody>
      </p:sp>
    </p:spTree>
    <p:extLst>
      <p:ext uri="{BB962C8B-B14F-4D97-AF65-F5344CB8AC3E}">
        <p14:creationId xmlns:p14="http://schemas.microsoft.com/office/powerpoint/2010/main" val="755687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B5425-EA1C-4280-9740-76381936B3D4}" type="slidenum">
              <a:rPr lang="en-US" smtClean="0"/>
              <a:t>47</a:t>
            </a:fld>
            <a:endParaRPr lang="en-US"/>
          </a:p>
        </p:txBody>
      </p:sp>
    </p:spTree>
    <p:extLst>
      <p:ext uri="{BB962C8B-B14F-4D97-AF65-F5344CB8AC3E}">
        <p14:creationId xmlns:p14="http://schemas.microsoft.com/office/powerpoint/2010/main" val="1125077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576426" rtl="0" eaLnBrk="1" fontAlgn="auto" latinLnBrk="0" hangingPunct="1">
              <a:lnSpc>
                <a:spcPct val="100000"/>
              </a:lnSpc>
              <a:spcBef>
                <a:spcPts val="0"/>
              </a:spcBef>
              <a:spcAft>
                <a:spcPts val="0"/>
              </a:spcAft>
              <a:buClrTx/>
              <a:buSzTx/>
              <a:buFontTx/>
              <a:buNone/>
              <a:tabLst/>
              <a:defRPr/>
            </a:pPr>
            <a:fld id="{7D0B5425-EA1C-4280-9740-76381936B3D4}" type="slidenum">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576426" rtl="0" eaLnBrk="1" fontAlgn="auto" latinLnBrk="0" hangingPunct="1">
                <a:lnSpc>
                  <a:spcPct val="100000"/>
                </a:lnSpc>
                <a:spcBef>
                  <a:spcPts val="0"/>
                </a:spcBef>
                <a:spcAft>
                  <a:spcPts val="0"/>
                </a:spcAft>
                <a:buClrTx/>
                <a:buSzTx/>
                <a:buFontTx/>
                <a:buNone/>
                <a:tabLst/>
                <a:defRPr/>
              </a:pPr>
              <a:t>48</a:t>
            </a:fld>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432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owns my domain:  Often times, the developer does.  Often the case with companies who specialize on one industry, like law firms, or funeral homes, or insurance companies. </a:t>
            </a:r>
          </a:p>
        </p:txBody>
      </p:sp>
      <p:sp>
        <p:nvSpPr>
          <p:cNvPr id="4" name="Slide Number Placeholder 3"/>
          <p:cNvSpPr>
            <a:spLocks noGrp="1"/>
          </p:cNvSpPr>
          <p:nvPr>
            <p:ph type="sldNum" sz="quarter" idx="5"/>
          </p:nvPr>
        </p:nvSpPr>
        <p:spPr/>
        <p:txBody>
          <a:bodyPr/>
          <a:lstStyle/>
          <a:p>
            <a:fld id="{7D0B5425-EA1C-4280-9740-76381936B3D4}" type="slidenum">
              <a:rPr lang="en-US" smtClean="0"/>
              <a:t>49</a:t>
            </a:fld>
            <a:endParaRPr lang="en-US"/>
          </a:p>
        </p:txBody>
      </p:sp>
    </p:spTree>
    <p:extLst>
      <p:ext uri="{BB962C8B-B14F-4D97-AF65-F5344CB8AC3E}">
        <p14:creationId xmlns:p14="http://schemas.microsoft.com/office/powerpoint/2010/main" val="79398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we begin, just a few housekeeping things:</a:t>
            </a:r>
          </a:p>
          <a:p>
            <a:endParaRPr lang="en-US" dirty="0">
              <a:cs typeface="Calibri"/>
            </a:endParaRPr>
          </a:p>
          <a:p>
            <a:pPr marL="295580" indent="-295580">
              <a:buFont typeface="Arial"/>
              <a:buChar char="•"/>
            </a:pPr>
            <a:r>
              <a:rPr lang="en-US" dirty="0">
                <a:cs typeface="Calibri"/>
              </a:rPr>
              <a:t>We will email the presentation with notes. </a:t>
            </a:r>
          </a:p>
          <a:p>
            <a:pPr marL="295580" indent="-295580">
              <a:buFont typeface="Arial"/>
              <a:buChar char="•"/>
            </a:pPr>
            <a:r>
              <a:rPr lang="en-US" dirty="0">
                <a:cs typeface="Calibri"/>
              </a:rPr>
              <a:t>Please continue eating throughout.</a:t>
            </a:r>
          </a:p>
          <a:p>
            <a:pPr marL="295580" indent="-295580">
              <a:buFont typeface="Arial"/>
              <a:buChar char="•"/>
            </a:pPr>
            <a:r>
              <a:rPr lang="en-US" dirty="0">
                <a:cs typeface="Calibri"/>
              </a:rPr>
              <a:t>Ask questions anytime.  </a:t>
            </a:r>
          </a:p>
          <a:p>
            <a:endParaRPr lang="en-US" dirty="0"/>
          </a:p>
        </p:txBody>
      </p:sp>
      <p:sp>
        <p:nvSpPr>
          <p:cNvPr id="4" name="Slide Number Placeholder 3"/>
          <p:cNvSpPr>
            <a:spLocks noGrp="1"/>
          </p:cNvSpPr>
          <p:nvPr>
            <p:ph type="sldNum" sz="quarter" idx="5"/>
          </p:nvPr>
        </p:nvSpPr>
        <p:spPr/>
        <p:txBody>
          <a:bodyPr/>
          <a:lstStyle/>
          <a:p>
            <a:fld id="{7D0B5425-EA1C-4280-9740-76381936B3D4}" type="slidenum">
              <a:rPr lang="en-US" smtClean="0"/>
              <a:t>7</a:t>
            </a:fld>
            <a:endParaRPr lang="en-US"/>
          </a:p>
        </p:txBody>
      </p:sp>
    </p:spTree>
    <p:extLst>
      <p:ext uri="{BB962C8B-B14F-4D97-AF65-F5344CB8AC3E}">
        <p14:creationId xmlns:p14="http://schemas.microsoft.com/office/powerpoint/2010/main" val="778854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Probably the most important thing you can do for your website.  </a:t>
            </a:r>
            <a:r>
              <a:rPr lang="en-US" dirty="0"/>
              <a:t>77% of consumers read online content prior to making a purchase.  </a:t>
            </a:r>
            <a:endParaRPr lang="en-US" dirty="0">
              <a:cs typeface="Calibri"/>
            </a:endParaRPr>
          </a:p>
          <a:p>
            <a:r>
              <a:rPr lang="en-US" dirty="0"/>
              <a:t>The vast majority of the time a sales prospect’s first website visit will not be enough to compel the sale.  High quality and convincing content can serve as the motivation for the prospect to revisit your site in the future and lead to increased sales over time.  Posting relevant, valuable and frequently updated content will boost search engine optimization (SEO), position you as an authority in your industry, and help you build relationships with your audience.</a:t>
            </a:r>
            <a:endParaRPr lang="en-US" dirty="0">
              <a:cs typeface="Calibri"/>
            </a:endParaRPr>
          </a:p>
          <a:p>
            <a:endParaRPr lang="en-US" dirty="0"/>
          </a:p>
          <a:p>
            <a:r>
              <a:rPr lang="en-US" b="1" dirty="0"/>
              <a:t>Search engines love content, especially frequently updated content.  </a:t>
            </a:r>
            <a:r>
              <a:rPr lang="en-US" dirty="0"/>
              <a:t>How many pages do you have detailing your company’s products and services on your website? Probably a limited number. In a blog, for example, you can add fresh, relevant content virtually every day. Every additional page of content is potentially a new entry point for your website. </a:t>
            </a:r>
            <a:endParaRPr lang="en-US" dirty="0">
              <a:cs typeface="Calibri"/>
            </a:endParaRPr>
          </a:p>
          <a:p>
            <a:endParaRPr lang="en-US" dirty="0"/>
          </a:p>
          <a:p>
            <a:r>
              <a:rPr lang="en-US" b="1" dirty="0"/>
              <a:t>Examples of content:</a:t>
            </a:r>
            <a:r>
              <a:rPr lang="en-US" dirty="0"/>
              <a:t>  Blog posts (800-1,000 words or more), articles, whitepapers, infographics, podcasts, </a:t>
            </a:r>
            <a:r>
              <a:rPr lang="en-US" dirty="0" err="1"/>
              <a:t>listicals</a:t>
            </a:r>
            <a:r>
              <a:rPr lang="en-US" dirty="0"/>
              <a:t>, company news, case studies, testimonials, checklists, surveys...and VIDEO...a very important thing! </a:t>
            </a:r>
            <a:endParaRPr lang="en-US" dirty="0">
              <a:cs typeface="Calibri"/>
            </a:endParaRPr>
          </a:p>
          <a:p>
            <a:endParaRPr lang="en-US" dirty="0">
              <a:cs typeface="Calibri"/>
            </a:endParaRPr>
          </a:p>
          <a:p>
            <a:r>
              <a:rPr lang="en-US" b="1" dirty="0">
                <a:cs typeface="Calibri" panose="020F0502020204030204"/>
              </a:rPr>
              <a:t>Importance of video:</a:t>
            </a:r>
            <a:r>
              <a:rPr lang="en-US" b="1" dirty="0"/>
              <a:t>  </a:t>
            </a:r>
            <a:r>
              <a:rPr lang="en-US" dirty="0"/>
              <a:t>More video content has been uploaded to the web in the last 30 days than the major U.S. TV networks have created in the last 30 years. </a:t>
            </a:r>
          </a:p>
          <a:p>
            <a:pPr marL="295580" indent="-295580">
              <a:buFont typeface="Arial"/>
              <a:buChar char="•"/>
            </a:pPr>
            <a:r>
              <a:rPr lang="en-US" dirty="0"/>
              <a:t>You are 53 times more likely to rank on the first page of Google when you use video.</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People spend on average 2.6 times more time on pages with video than without, and viewers retain 95% of a message when they watch it in a video compared to 10% when reading it in text.</a:t>
            </a:r>
            <a:endParaRPr lang="en-US" dirty="0">
              <a:cs typeface="Calibri"/>
            </a:endParaRPr>
          </a:p>
          <a:p>
            <a:endParaRPr lang="en-US" dirty="0"/>
          </a:p>
          <a:p>
            <a:pPr marL="295580" indent="-295580">
              <a:buFont typeface="Arial"/>
              <a:buChar char="•"/>
            </a:pPr>
            <a:endParaRPr lang="en-US" dirty="0">
              <a:cs typeface="Calibri"/>
            </a:endParaRPr>
          </a:p>
          <a:p>
            <a:pPr marL="295580" indent="-295580">
              <a:buFont typeface="Arial"/>
              <a:buChar char="•"/>
            </a:pPr>
            <a:r>
              <a:rPr lang="en-US" dirty="0"/>
              <a:t>More than 50% of consumers want to see videos from brands – more than any other type of content; but keep it short ‘n sweet; 67% of consumers prefer video under 60 seconds.</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Almost 50% of web users look for a video before visiting a store.</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After watching a video, 64% of users are more likely to buy a product online.</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b="1" dirty="0"/>
              <a:t>The top two most effective types of video content are:</a:t>
            </a:r>
            <a:endParaRPr lang="en-US" b="1" dirty="0">
              <a:cs typeface="Calibri"/>
            </a:endParaRPr>
          </a:p>
          <a:p>
            <a:r>
              <a:rPr lang="en-US" b="1" dirty="0"/>
              <a:t>Customer testimonials…customers spend 31% more with businesses which have good customer testimonials.</a:t>
            </a:r>
            <a:endParaRPr lang="en-US" b="1" dirty="0">
              <a:cs typeface="Calibri"/>
            </a:endParaRPr>
          </a:p>
          <a:p>
            <a:r>
              <a:rPr lang="en-US" b="1" dirty="0"/>
              <a:t>Demonstration videos…74% of users who watched an explainer video to learn more about a product or service subsequently bought it.</a:t>
            </a:r>
            <a:endParaRPr lang="en-US" b="1" dirty="0">
              <a:cs typeface="Calibri"/>
            </a:endParaRPr>
          </a:p>
          <a:p>
            <a:pPr marL="295580" indent="-295580">
              <a:buFont typeface="Arial"/>
              <a:buChar char="•"/>
            </a:pPr>
            <a:endParaRPr lang="en-US" b="1" dirty="0">
              <a:cs typeface="Calibri"/>
            </a:endParaRPr>
          </a:p>
          <a:p>
            <a:pPr marL="295580" indent="-295580">
              <a:buFont typeface="Arial"/>
              <a:buChar char="•"/>
            </a:pPr>
            <a:endParaRPr lang="en-US" dirty="0">
              <a:cs typeface="Calibri"/>
            </a:endParaRPr>
          </a:p>
          <a:p>
            <a:pPr marL="295580" indent="-295580">
              <a:buFont typeface="Arial"/>
              <a:buChar char="•"/>
            </a:pPr>
            <a:r>
              <a:rPr lang="en-US" dirty="0"/>
              <a:t>92% of people who consume mobile videos share them with other people.</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75% of executives watch work-related videos on business websites at least once a week, 65% of executives will visit a website after viewing a video, and 39% will call a vendor.</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59% of company decision makers would rather watch a video than read an article or blog post.</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Embedding videos in landing pages can increase conversion rates by 80%.</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53% of smartphone users feel more favorable towards companies whose mobile sites or apps provide instructional video content.</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7D0B5425-EA1C-4280-9740-76381936B3D4}" type="slidenum">
              <a:rPr lang="en-US" smtClean="0"/>
              <a:t>8</a:t>
            </a:fld>
            <a:endParaRPr lang="en-US"/>
          </a:p>
        </p:txBody>
      </p:sp>
    </p:spTree>
    <p:extLst>
      <p:ext uri="{BB962C8B-B14F-4D97-AF65-F5344CB8AC3E}">
        <p14:creationId xmlns:p14="http://schemas.microsoft.com/office/powerpoint/2010/main" val="1059685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Content tips:  </a:t>
            </a:r>
            <a:endParaRPr lang="en-US" b="1" dirty="0">
              <a:cs typeface="Calibri"/>
            </a:endParaRPr>
          </a:p>
          <a:p>
            <a:endParaRPr lang="en-US" dirty="0"/>
          </a:p>
          <a:p>
            <a:r>
              <a:rPr lang="en-US" dirty="0"/>
              <a:t>1.    </a:t>
            </a:r>
            <a:r>
              <a:rPr lang="en-US" b="1" dirty="0"/>
              <a:t> Use market research to determine the content of your website.</a:t>
            </a:r>
            <a:r>
              <a:rPr lang="en-US" dirty="0"/>
              <a:t> This way, you’re providing your users with the content they want, need and expect…not what you think they want, need and expect.  Determine your high value customers and how you will target them. The content on your website should target your high value customers, engage them, and persuade them to take action.</a:t>
            </a:r>
            <a:endParaRPr lang="en-US" dirty="0">
              <a:cs typeface="Calibri"/>
            </a:endParaRPr>
          </a:p>
          <a:p>
            <a:endParaRPr lang="en-US" dirty="0"/>
          </a:p>
          <a:p>
            <a:r>
              <a:rPr lang="en-US" dirty="0"/>
              <a:t>2.      </a:t>
            </a:r>
            <a:r>
              <a:rPr lang="en-US" b="1" dirty="0"/>
              <a:t>Use keyword research to determine the content of your website. </a:t>
            </a:r>
            <a:endParaRPr lang="en-US" b="1" dirty="0">
              <a:cs typeface="Calibri"/>
            </a:endParaRPr>
          </a:p>
          <a:p>
            <a:endParaRPr lang="en-US" dirty="0"/>
          </a:p>
          <a:p>
            <a:r>
              <a:rPr lang="en-US" dirty="0"/>
              <a:t>3.      </a:t>
            </a:r>
            <a:r>
              <a:rPr lang="en-US" b="1" dirty="0"/>
              <a:t>Avoid Stock Photography.  </a:t>
            </a:r>
            <a:r>
              <a:rPr lang="en-US" dirty="0"/>
              <a:t>You may think a stock picture is a perfect fit for your website, but there are feasibly thousands of other websites using the exact picture. Nothing complements and represents your business more effectively than professional and original photographs of your products, customers, team and facilities. Custom photography makes your website stand out among the rest, and they lend credibility and connect with the visitor on a personal level. Using custom photography also provides the opportunity to incorporate your marketing message and brand into photographs. This will greatly improve the marketing power of your website.</a:t>
            </a:r>
            <a:endParaRPr lang="en-US" dirty="0">
              <a:cs typeface="Calibri"/>
            </a:endParaRPr>
          </a:p>
          <a:p>
            <a:endParaRPr lang="en-US" dirty="0"/>
          </a:p>
          <a:p>
            <a:r>
              <a:rPr lang="en-US" dirty="0"/>
              <a:t>4.      </a:t>
            </a:r>
            <a:r>
              <a:rPr lang="en-US" b="1" dirty="0"/>
              <a:t>No worries if you don’t have a fancy camera to shoot video</a:t>
            </a:r>
            <a:r>
              <a:rPr lang="en-US" dirty="0"/>
              <a:t>.  Your smartphone is probably just fine to get started.  We typically use a professional grade video camera, and the iPhone, Samsung Galaxy or Google Pixel work in a pinch.  You can do it alone or enlist the help of a marketing agency who will help you bring your vision to life and make the most of your video by crafting a strategy to get it out to your target audience. </a:t>
            </a:r>
            <a:endParaRPr lang="en-US" dirty="0">
              <a:cs typeface="Calibri"/>
            </a:endParaRPr>
          </a:p>
          <a:p>
            <a:endParaRPr lang="en-US" dirty="0"/>
          </a:p>
          <a:p>
            <a:r>
              <a:rPr lang="en-US" dirty="0"/>
              <a:t>5.      </a:t>
            </a:r>
            <a:r>
              <a:rPr lang="en-US" b="1" dirty="0"/>
              <a:t>Add internal links.  </a:t>
            </a:r>
            <a:r>
              <a:rPr lang="en-US" dirty="0"/>
              <a:t>Content also provides a great opportunity for internal links. An internal link is text within the content that is hyperlinked to another relevant page on your website. Internal linking is a great way to lead users to additional information that they may be looking for. Search engines also like to see internal links throughout a website. As search engines crawl and index the pages on your site, they often move from one page to the next through internal links. Therefore, internal links may help the pages on your website to be indexed and understood by search engines faster.</a:t>
            </a:r>
            <a:endParaRPr lang="en-US" dirty="0">
              <a:cs typeface="Calibri"/>
            </a:endParaRPr>
          </a:p>
          <a:p>
            <a:endParaRPr lang="en-US" b="1" dirty="0"/>
          </a:p>
          <a:p>
            <a:endParaRPr lang="en-US" b="1" dirty="0"/>
          </a:p>
          <a:p>
            <a:r>
              <a:rPr lang="en-US" b="1" dirty="0"/>
              <a:t>Probably the most important thing you can do for your website.  </a:t>
            </a:r>
            <a:r>
              <a:rPr lang="en-US" dirty="0"/>
              <a:t>77% of consumers read online content prior to making a purchase.  </a:t>
            </a:r>
            <a:endParaRPr lang="en-US" dirty="0">
              <a:cs typeface="Calibri"/>
            </a:endParaRPr>
          </a:p>
          <a:p>
            <a:r>
              <a:rPr lang="en-US" dirty="0"/>
              <a:t>The vast majority of the time a sales prospect’s first website visit will not be enough to compel the sale.  High quality and convincing content can serve as the motivation for the prospect to revisit your site in the future and lead to increased sales over time.  Posting relevant, valuable and frequently updated content will boost search engine optimization (SEO), position you as an authority in your industry, and help you build relationships with your audience.</a:t>
            </a:r>
            <a:endParaRPr lang="en-US" dirty="0">
              <a:cs typeface="Calibri"/>
            </a:endParaRPr>
          </a:p>
          <a:p>
            <a:endParaRPr lang="en-US" dirty="0"/>
          </a:p>
          <a:p>
            <a:r>
              <a:rPr lang="en-US" b="1" dirty="0"/>
              <a:t>Search engines love content, especially frequently updated content.  </a:t>
            </a:r>
            <a:r>
              <a:rPr lang="en-US" dirty="0"/>
              <a:t>How many pages do you have detailing your company’s products and services on your website? Probably a limited number. In a blog, for example, you can add fresh, relevant content virtually every day. Every additional page of content is potentially a new entry point for your website. </a:t>
            </a:r>
            <a:endParaRPr lang="en-US" dirty="0">
              <a:cs typeface="Calibri"/>
            </a:endParaRPr>
          </a:p>
          <a:p>
            <a:endParaRPr lang="en-US" dirty="0"/>
          </a:p>
          <a:p>
            <a:r>
              <a:rPr lang="en-US" b="1" dirty="0"/>
              <a:t>Examples of content:</a:t>
            </a:r>
            <a:r>
              <a:rPr lang="en-US" dirty="0"/>
              <a:t>  Blog posts (800-1,000 words or more), articles, whitepapers, infographics, podcasts, </a:t>
            </a:r>
            <a:r>
              <a:rPr lang="en-US" dirty="0" err="1"/>
              <a:t>listicals</a:t>
            </a:r>
            <a:r>
              <a:rPr lang="en-US" dirty="0"/>
              <a:t>, company news, case studies, testimonials, checklists, surveys...and VIDEO...a very important thing! </a:t>
            </a:r>
            <a:endParaRPr lang="en-US" dirty="0">
              <a:cs typeface="Calibri"/>
            </a:endParaRPr>
          </a:p>
          <a:p>
            <a:endParaRPr lang="en-US" dirty="0">
              <a:cs typeface="Calibri"/>
            </a:endParaRPr>
          </a:p>
          <a:p>
            <a:r>
              <a:rPr lang="en-US" b="1" dirty="0">
                <a:cs typeface="Calibri" panose="020F0502020204030204"/>
              </a:rPr>
              <a:t>Importance of video:</a:t>
            </a:r>
            <a:r>
              <a:rPr lang="en-US" b="1" dirty="0"/>
              <a:t>  </a:t>
            </a:r>
            <a:r>
              <a:rPr lang="en-US" dirty="0"/>
              <a:t>More video content has been uploaded to the web in the last 30 days than the major U.S. TV networks have created in the last 30 years.  Nearly 90% of online marketers are currently using video content, 51% name video as the type of content with the best return on investment, and 50% of advertisers are shifting budgets from TV to digital video.  It’s no wonder, when you look at the statistics:</a:t>
            </a:r>
            <a:endParaRPr lang="en-US" dirty="0">
              <a:cs typeface="Calibri"/>
            </a:endParaRPr>
          </a:p>
          <a:p>
            <a:endParaRPr lang="en-US" dirty="0"/>
          </a:p>
          <a:p>
            <a:pPr marL="295580" indent="-295580">
              <a:buFont typeface="Arial"/>
              <a:buChar char="•"/>
            </a:pPr>
            <a:r>
              <a:rPr lang="en-US" dirty="0"/>
              <a:t>You are 53 times more likely to rank on the first page of Google when you use video.</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People spend on average 2.6 times more time on pages with video than without, and viewers retain 95% of a message when they watch it in a video compared to 10% when reading it in text.</a:t>
            </a:r>
            <a:endParaRPr lang="en-US" dirty="0">
              <a:cs typeface="Calibri"/>
            </a:endParaRPr>
          </a:p>
          <a:p>
            <a:endParaRPr lang="en-US" dirty="0"/>
          </a:p>
          <a:p>
            <a:pPr marL="295580" indent="-295580">
              <a:buFont typeface="Arial"/>
              <a:buChar char="•"/>
            </a:pPr>
            <a:r>
              <a:rPr lang="en-US" dirty="0"/>
              <a:t>Video marketers get 66% more qualified leads per year.</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More than 50% of consumers want to see videos from brands – more than any other type of content; but keep it short ‘n sweet; 67% of consumers prefer video under 60 seconds.</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Almost 50% of web users look for a video before visiting a store.</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After watching a video, 64% of users are more likely to buy a product online.</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57% of retail brands say their average order values increase when users watch just </a:t>
            </a:r>
            <a:r>
              <a:rPr lang="en-US" i="1" dirty="0"/>
              <a:t>one video </a:t>
            </a:r>
            <a:r>
              <a:rPr lang="en-US" dirty="0"/>
              <a:t>they’ve produced, and sales totals double when people have watched 10 or more videos.</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92% of people who consume mobile videos share them with other people.</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The top two most effective types of video content are:</a:t>
            </a:r>
            <a:endParaRPr lang="en-US" dirty="0">
              <a:cs typeface="Calibri"/>
            </a:endParaRPr>
          </a:p>
          <a:p>
            <a:r>
              <a:rPr lang="en-US" dirty="0"/>
              <a:t>Customer testimonials…customers spend 31% more with businesses which have good customer testimonials.</a:t>
            </a:r>
            <a:endParaRPr lang="en-US" dirty="0">
              <a:cs typeface="Calibri"/>
            </a:endParaRPr>
          </a:p>
          <a:p>
            <a:r>
              <a:rPr lang="en-US" dirty="0"/>
              <a:t>Demonstration videos…74% of users who watched an explainer video to learn more about a product or service subsequently bought it.</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75% of executives watch work-related videos on business websites at least once a week, 65% of executives will visit a website after viewing a video, and 39% will call a vendor.</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59% of company decision makers would rather watch a video than read an article or blog post.</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Embedding videos in landing pages can increase conversion rates by 80%.</a:t>
            </a:r>
            <a:endParaRPr lang="en-US" dirty="0">
              <a:cs typeface="Calibri"/>
            </a:endParaRPr>
          </a:p>
          <a:p>
            <a:pPr marL="295580" indent="-295580">
              <a:buFont typeface="Arial"/>
              <a:buChar char="•"/>
            </a:pPr>
            <a:endParaRPr lang="en-US" dirty="0">
              <a:cs typeface="Calibri"/>
            </a:endParaRPr>
          </a:p>
          <a:p>
            <a:pPr marL="295580" indent="-295580">
              <a:buFont typeface="Arial"/>
              <a:buChar char="•"/>
            </a:pPr>
            <a:r>
              <a:rPr lang="en-US" dirty="0"/>
              <a:t>53% of smartphone users feel more favorable towards companies whose mobile sites or apps provide instructional video content.</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7D0B5425-EA1C-4280-9740-76381936B3D4}" type="slidenum">
              <a:rPr lang="en-US" smtClean="0"/>
              <a:t>9</a:t>
            </a:fld>
            <a:endParaRPr lang="en-US"/>
          </a:p>
        </p:txBody>
      </p:sp>
    </p:spTree>
    <p:extLst>
      <p:ext uri="{BB962C8B-B14F-4D97-AF65-F5344CB8AC3E}">
        <p14:creationId xmlns:p14="http://schemas.microsoft.com/office/powerpoint/2010/main" val="784917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asking a question</a:t>
            </a:r>
          </a:p>
        </p:txBody>
      </p:sp>
      <p:sp>
        <p:nvSpPr>
          <p:cNvPr id="4" name="Slide Number Placeholder 3"/>
          <p:cNvSpPr>
            <a:spLocks noGrp="1"/>
          </p:cNvSpPr>
          <p:nvPr>
            <p:ph type="sldNum" sz="quarter" idx="5"/>
          </p:nvPr>
        </p:nvSpPr>
        <p:spPr/>
        <p:txBody>
          <a:bodyPr/>
          <a:lstStyle/>
          <a:p>
            <a:fld id="{7D0B5425-EA1C-4280-9740-76381936B3D4}" type="slidenum">
              <a:rPr lang="en-US" smtClean="0"/>
              <a:t>10</a:t>
            </a:fld>
            <a:endParaRPr lang="en-US"/>
          </a:p>
        </p:txBody>
      </p:sp>
    </p:spTree>
    <p:extLst>
      <p:ext uri="{BB962C8B-B14F-4D97-AF65-F5344CB8AC3E}">
        <p14:creationId xmlns:p14="http://schemas.microsoft.com/office/powerpoint/2010/main" val="3689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pitchFamily="34" charset="0"/>
                <a:cs typeface="Arial" panose="020B0604020202020204" pitchFamily="34" charset="0"/>
              </a:rPr>
              <a:t>The pages on your website should answer the questions </a:t>
            </a:r>
            <a:endParaRPr lang="en-US" sz="1200" dirty="0">
              <a:solidFill>
                <a:prstClr val="black"/>
              </a:solidFill>
              <a:latin typeface="+mn-lt"/>
            </a:endParaRPr>
          </a:p>
        </p:txBody>
      </p:sp>
      <p:sp>
        <p:nvSpPr>
          <p:cNvPr id="4" name="Slide Number Placeholder 3"/>
          <p:cNvSpPr>
            <a:spLocks noGrp="1"/>
          </p:cNvSpPr>
          <p:nvPr>
            <p:ph type="sldNum" sz="quarter" idx="5"/>
          </p:nvPr>
        </p:nvSpPr>
        <p:spPr/>
        <p:txBody>
          <a:bodyPr/>
          <a:lstStyle/>
          <a:p>
            <a:fld id="{7D0B5425-EA1C-4280-9740-76381936B3D4}" type="slidenum">
              <a:rPr lang="en-US" smtClean="0"/>
              <a:t>11</a:t>
            </a:fld>
            <a:endParaRPr lang="en-US"/>
          </a:p>
        </p:txBody>
      </p:sp>
    </p:spTree>
    <p:extLst>
      <p:ext uri="{BB962C8B-B14F-4D97-AF65-F5344CB8AC3E}">
        <p14:creationId xmlns:p14="http://schemas.microsoft.com/office/powerpoint/2010/main" val="1122501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0F7882-ACA2-460B-BF16-9D2951511062}"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2224-31D7-437F-A2CB-046FD01C1C05}" type="slidenum">
              <a:rPr lang="en-US" smtClean="0"/>
              <a:t>‹#›</a:t>
            </a:fld>
            <a:endParaRPr lang="en-US"/>
          </a:p>
        </p:txBody>
      </p:sp>
    </p:spTree>
    <p:extLst>
      <p:ext uri="{BB962C8B-B14F-4D97-AF65-F5344CB8AC3E}">
        <p14:creationId xmlns:p14="http://schemas.microsoft.com/office/powerpoint/2010/main" val="4109816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F7882-ACA2-460B-BF16-9D2951511062}"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2224-31D7-437F-A2CB-046FD01C1C05}" type="slidenum">
              <a:rPr lang="en-US" smtClean="0"/>
              <a:t>‹#›</a:t>
            </a:fld>
            <a:endParaRPr lang="en-US"/>
          </a:p>
        </p:txBody>
      </p:sp>
    </p:spTree>
    <p:extLst>
      <p:ext uri="{BB962C8B-B14F-4D97-AF65-F5344CB8AC3E}">
        <p14:creationId xmlns:p14="http://schemas.microsoft.com/office/powerpoint/2010/main" val="317433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F7882-ACA2-460B-BF16-9D2951511062}"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2224-31D7-437F-A2CB-046FD01C1C05}" type="slidenum">
              <a:rPr lang="en-US" smtClean="0"/>
              <a:t>‹#›</a:t>
            </a:fld>
            <a:endParaRPr lang="en-US"/>
          </a:p>
        </p:txBody>
      </p:sp>
    </p:spTree>
    <p:extLst>
      <p:ext uri="{BB962C8B-B14F-4D97-AF65-F5344CB8AC3E}">
        <p14:creationId xmlns:p14="http://schemas.microsoft.com/office/powerpoint/2010/main" val="2474502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EC5958-5784-394E-B40B-8FC2ECD7D190}"/>
              </a:ext>
            </a:extLst>
          </p:cNvPr>
          <p:cNvGrpSpPr/>
          <p:nvPr userDrawn="1"/>
        </p:nvGrpSpPr>
        <p:grpSpPr>
          <a:xfrm>
            <a:off x="121746" y="-11151"/>
            <a:ext cx="11880190" cy="6881508"/>
            <a:chOff x="121746" y="-11151"/>
            <a:chExt cx="11880190" cy="6881508"/>
          </a:xfrm>
        </p:grpSpPr>
        <p:sp>
          <p:nvSpPr>
            <p:cNvPr id="3" name="Subtitle 2">
              <a:extLst>
                <a:ext uri="{FF2B5EF4-FFF2-40B4-BE49-F238E27FC236}">
                  <a16:creationId xmlns:a16="http://schemas.microsoft.com/office/drawing/2014/main" id="{A815E3EC-8E15-9149-BEA1-1A78A16C68EB}"/>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a:solidFill>
                    <a:srgbClr val="000000">
                      <a:lumMod val="85000"/>
                      <a:lumOff val="15000"/>
                    </a:srgbClr>
                  </a:solidFill>
                  <a:latin typeface="Arial" panose="020B0604020202020204" pitchFamily="34" charset="0"/>
                </a:rPr>
                <a:t>A D V A N C E   M E D I A   N E W   Y O R K</a:t>
              </a:r>
            </a:p>
          </p:txBody>
        </p:sp>
        <p:cxnSp>
          <p:nvCxnSpPr>
            <p:cNvPr id="4" name="Straight Connector 3">
              <a:extLst>
                <a:ext uri="{FF2B5EF4-FFF2-40B4-BE49-F238E27FC236}">
                  <a16:creationId xmlns:a16="http://schemas.microsoft.com/office/drawing/2014/main" id="{5854EE53-C504-FF4C-BDD4-D5B031119544}"/>
                </a:ext>
              </a:extLst>
            </p:cNvPr>
            <p:cNvCxnSpPr>
              <a:cxnSpLocks/>
            </p:cNvCxnSpPr>
            <p:nvPr/>
          </p:nvCxnSpPr>
          <p:spPr>
            <a:xfrm flipV="1">
              <a:off x="3233531" y="6635744"/>
              <a:ext cx="8713663" cy="14914"/>
            </a:xfrm>
            <a:prstGeom prst="line">
              <a:avLst/>
            </a:prstGeom>
            <a:noFill/>
            <a:ln w="6350" cap="flat" cmpd="sng" algn="ctr">
              <a:solidFill>
                <a:srgbClr val="FF9900"/>
              </a:solidFill>
              <a:prstDash val="solid"/>
              <a:miter lim="800000"/>
            </a:ln>
            <a:effectLst/>
          </p:spPr>
        </p:cxnSp>
        <p:cxnSp>
          <p:nvCxnSpPr>
            <p:cNvPr id="5" name="Straight Connector 4">
              <a:extLst>
                <a:ext uri="{FF2B5EF4-FFF2-40B4-BE49-F238E27FC236}">
                  <a16:creationId xmlns:a16="http://schemas.microsoft.com/office/drawing/2014/main" id="{9CF3FBE2-BCD9-F542-B674-93DD66905AF9}"/>
                </a:ext>
              </a:extLst>
            </p:cNvPr>
            <p:cNvCxnSpPr>
              <a:cxnSpLocks/>
            </p:cNvCxnSpPr>
            <p:nvPr/>
          </p:nvCxnSpPr>
          <p:spPr>
            <a:xfrm flipV="1">
              <a:off x="11959894" y="-11151"/>
              <a:ext cx="0" cy="6637110"/>
            </a:xfrm>
            <a:prstGeom prst="line">
              <a:avLst/>
            </a:prstGeom>
            <a:noFill/>
            <a:ln w="6350" cap="flat" cmpd="sng" algn="ctr">
              <a:solidFill>
                <a:srgbClr val="FF9900"/>
              </a:solidFill>
              <a:prstDash val="solid"/>
              <a:miter lim="800000"/>
            </a:ln>
            <a:effectLst/>
          </p:spPr>
        </p:cxnSp>
        <p:sp>
          <p:nvSpPr>
            <p:cNvPr id="6" name="Rectangle 5">
              <a:extLst>
                <a:ext uri="{FF2B5EF4-FFF2-40B4-BE49-F238E27FC236}">
                  <a16:creationId xmlns:a16="http://schemas.microsoft.com/office/drawing/2014/main" id="{25F57FD4-7452-8A4C-B2A9-D800BEAA31BA}"/>
                </a:ext>
              </a:extLst>
            </p:cNvPr>
            <p:cNvSpPr/>
            <p:nvPr/>
          </p:nvSpPr>
          <p:spPr>
            <a:xfrm>
              <a:off x="11428262" y="6098318"/>
              <a:ext cx="573674" cy="547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DB7FCB7-68B6-844E-B419-D9AA8D4E2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545" y="6141021"/>
              <a:ext cx="517448" cy="517448"/>
            </a:xfrm>
            <a:prstGeom prst="rect">
              <a:avLst/>
            </a:prstGeom>
          </p:spPr>
        </p:pic>
      </p:grpSp>
    </p:spTree>
    <p:extLst>
      <p:ext uri="{BB962C8B-B14F-4D97-AF65-F5344CB8AC3E}">
        <p14:creationId xmlns:p14="http://schemas.microsoft.com/office/powerpoint/2010/main" val="2973986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933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574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828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C4569B-D8AA-492D-89A4-0DC068ED1A5A}"/>
              </a:ext>
            </a:extLst>
          </p:cNvPr>
          <p:cNvSpPr>
            <a:spLocks noGrp="1"/>
          </p:cNvSpPr>
          <p:nvPr>
            <p:ph type="dt" sz="half" idx="10"/>
          </p:nvPr>
        </p:nvSpPr>
        <p:spPr/>
        <p:txBody>
          <a:bodyPr/>
          <a:lstStyle/>
          <a:p>
            <a:fld id="{9974AECC-E802-4193-92A5-B6D2489E57BF}" type="datetimeFigureOut">
              <a:rPr lang="en-US" smtClean="0"/>
              <a:t>9/25/2019</a:t>
            </a:fld>
            <a:endParaRPr lang="en-US"/>
          </a:p>
        </p:txBody>
      </p:sp>
      <p:sp>
        <p:nvSpPr>
          <p:cNvPr id="3" name="Footer Placeholder 2">
            <a:extLst>
              <a:ext uri="{FF2B5EF4-FFF2-40B4-BE49-F238E27FC236}">
                <a16:creationId xmlns:a16="http://schemas.microsoft.com/office/drawing/2014/main" id="{2C82A1B8-61C8-45DA-95DA-84E6F98D3D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73C3E0-BEA4-4794-A387-1EB25222AAA5}"/>
              </a:ext>
            </a:extLst>
          </p:cNvPr>
          <p:cNvSpPr>
            <a:spLocks noGrp="1"/>
          </p:cNvSpPr>
          <p:nvPr>
            <p:ph type="sldNum" sz="quarter" idx="12"/>
          </p:nvPr>
        </p:nvSpPr>
        <p:spPr/>
        <p:txBody>
          <a:bodyPr/>
          <a:lstStyle/>
          <a:p>
            <a:fld id="{1330FC31-EB7E-4BAF-A47C-1EA2C5429B57}" type="slidenum">
              <a:rPr lang="en-US" smtClean="0"/>
              <a:t>‹#›</a:t>
            </a:fld>
            <a:endParaRPr lang="en-US"/>
          </a:p>
        </p:txBody>
      </p:sp>
    </p:spTree>
    <p:extLst>
      <p:ext uri="{BB962C8B-B14F-4D97-AF65-F5344CB8AC3E}">
        <p14:creationId xmlns:p14="http://schemas.microsoft.com/office/powerpoint/2010/main" val="295304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F7882-ACA2-460B-BF16-9D2951511062}"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2224-31D7-437F-A2CB-046FD01C1C05}" type="slidenum">
              <a:rPr lang="en-US" smtClean="0"/>
              <a:t>‹#›</a:t>
            </a:fld>
            <a:endParaRPr lang="en-US"/>
          </a:p>
        </p:txBody>
      </p:sp>
    </p:spTree>
    <p:extLst>
      <p:ext uri="{BB962C8B-B14F-4D97-AF65-F5344CB8AC3E}">
        <p14:creationId xmlns:p14="http://schemas.microsoft.com/office/powerpoint/2010/main" val="250705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0F7882-ACA2-460B-BF16-9D2951511062}"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2224-31D7-437F-A2CB-046FD01C1C05}" type="slidenum">
              <a:rPr lang="en-US" smtClean="0"/>
              <a:t>‹#›</a:t>
            </a:fld>
            <a:endParaRPr lang="en-US"/>
          </a:p>
        </p:txBody>
      </p:sp>
    </p:spTree>
    <p:extLst>
      <p:ext uri="{BB962C8B-B14F-4D97-AF65-F5344CB8AC3E}">
        <p14:creationId xmlns:p14="http://schemas.microsoft.com/office/powerpoint/2010/main" val="189714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0F7882-ACA2-460B-BF16-9D2951511062}"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32224-31D7-437F-A2CB-046FD01C1C05}" type="slidenum">
              <a:rPr lang="en-US" smtClean="0"/>
              <a:t>‹#›</a:t>
            </a:fld>
            <a:endParaRPr lang="en-US"/>
          </a:p>
        </p:txBody>
      </p:sp>
    </p:spTree>
    <p:extLst>
      <p:ext uri="{BB962C8B-B14F-4D97-AF65-F5344CB8AC3E}">
        <p14:creationId xmlns:p14="http://schemas.microsoft.com/office/powerpoint/2010/main" val="1008229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0F7882-ACA2-460B-BF16-9D2951511062}" type="datetimeFigureOut">
              <a:rPr lang="en-US" smtClean="0"/>
              <a:t>9/25/2019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332224-31D7-437F-A2CB-046FD01C1C05}" type="slidenum">
              <a:rPr lang="en-US" smtClean="0"/>
              <a:t>‹#›</a:t>
            </a:fld>
            <a:endParaRPr lang="en-US"/>
          </a:p>
        </p:txBody>
      </p:sp>
    </p:spTree>
    <p:extLst>
      <p:ext uri="{BB962C8B-B14F-4D97-AF65-F5344CB8AC3E}">
        <p14:creationId xmlns:p14="http://schemas.microsoft.com/office/powerpoint/2010/main" val="1503312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0F7882-ACA2-460B-BF16-9D2951511062}"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332224-31D7-437F-A2CB-046FD01C1C05}" type="slidenum">
              <a:rPr lang="en-US" smtClean="0"/>
              <a:t>‹#›</a:t>
            </a:fld>
            <a:endParaRPr lang="en-US"/>
          </a:p>
        </p:txBody>
      </p:sp>
    </p:spTree>
    <p:extLst>
      <p:ext uri="{BB962C8B-B14F-4D97-AF65-F5344CB8AC3E}">
        <p14:creationId xmlns:p14="http://schemas.microsoft.com/office/powerpoint/2010/main" val="2058320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F7882-ACA2-460B-BF16-9D2951511062}" type="datetimeFigureOut">
              <a:rPr lang="en-US" smtClean="0"/>
              <a:t>9/25/2019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332224-31D7-437F-A2CB-046FD01C1C05}" type="slidenum">
              <a:rPr lang="en-US" smtClean="0"/>
              <a:t>‹#›</a:t>
            </a:fld>
            <a:endParaRPr lang="en-US"/>
          </a:p>
        </p:txBody>
      </p:sp>
    </p:spTree>
    <p:extLst>
      <p:ext uri="{BB962C8B-B14F-4D97-AF65-F5344CB8AC3E}">
        <p14:creationId xmlns:p14="http://schemas.microsoft.com/office/powerpoint/2010/main" val="2832386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0F7882-ACA2-460B-BF16-9D2951511062}"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32224-31D7-437F-A2CB-046FD01C1C05}" type="slidenum">
              <a:rPr lang="en-US" smtClean="0"/>
              <a:t>‹#›</a:t>
            </a:fld>
            <a:endParaRPr lang="en-US"/>
          </a:p>
        </p:txBody>
      </p:sp>
    </p:spTree>
    <p:extLst>
      <p:ext uri="{BB962C8B-B14F-4D97-AF65-F5344CB8AC3E}">
        <p14:creationId xmlns:p14="http://schemas.microsoft.com/office/powerpoint/2010/main" val="2002944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0F7882-ACA2-460B-BF16-9D2951511062}"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32224-31D7-437F-A2CB-046FD01C1C05}" type="slidenum">
              <a:rPr lang="en-US" smtClean="0"/>
              <a:t>‹#›</a:t>
            </a:fld>
            <a:endParaRPr lang="en-US"/>
          </a:p>
        </p:txBody>
      </p:sp>
    </p:spTree>
    <p:extLst>
      <p:ext uri="{BB962C8B-B14F-4D97-AF65-F5344CB8AC3E}">
        <p14:creationId xmlns:p14="http://schemas.microsoft.com/office/powerpoint/2010/main" val="4283106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F7882-ACA2-460B-BF16-9D2951511062}" type="datetimeFigureOut">
              <a:rPr lang="en-US" smtClean="0"/>
              <a:t>9/25/2019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32224-31D7-437F-A2CB-046FD01C1C05}" type="slidenum">
              <a:rPr lang="en-US" smtClean="0"/>
              <a:t>‹#›</a:t>
            </a:fld>
            <a:endParaRPr lang="en-US"/>
          </a:p>
        </p:txBody>
      </p:sp>
    </p:spTree>
    <p:extLst>
      <p:ext uri="{BB962C8B-B14F-4D97-AF65-F5344CB8AC3E}">
        <p14:creationId xmlns:p14="http://schemas.microsoft.com/office/powerpoint/2010/main" val="157242965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967779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hyperlink" Target="https://webmasters.googleblog.com/2010/04/using-site-speed-in-web-search-ranking.html" TargetMode="External"/><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hyperlink" Target="https://webmasters.googleblog.com/2018/01/using-page-speed-in-mobile-search.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testmysite.thinkwithgoogle.com/" TargetMode="External"/><Relationship Id="rId1" Type="http://schemas.openxmlformats.org/officeDocument/2006/relationships/slideLayout" Target="../slideLayouts/slideLayout12.xml"/><Relationship Id="rId4" Type="http://schemas.openxmlformats.org/officeDocument/2006/relationships/hyperlink" Target="https://developers.google.com/speed/pagespeed/insigh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CA9C990-1D37-42CC-BB3B-CBDAB2D38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293C1C8-2C3E-4276-B4C4-4FE75F0DB71B}"/>
              </a:ext>
            </a:extLst>
          </p:cNvPr>
          <p:cNvSpPr/>
          <p:nvPr/>
        </p:nvSpPr>
        <p:spPr>
          <a:xfrm>
            <a:off x="5941915" y="3146800"/>
            <a:ext cx="4717687" cy="2308324"/>
          </a:xfrm>
          <a:prstGeom prst="rect">
            <a:avLst/>
          </a:prstGeom>
        </p:spPr>
        <p:txBody>
          <a:bodyPr wrap="square" anchor="t">
            <a:spAutoFit/>
          </a:bodyPr>
          <a:lstStyle/>
          <a:p>
            <a:pPr algn="ctr"/>
            <a:r>
              <a:rPr lang="en-US"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7 ways to improve your website</a:t>
            </a:r>
            <a:endParaRPr lang="en-US" sz="3200" b="1"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B68353D-1CBA-4EDC-8319-82DDCBABADB4}"/>
              </a:ext>
            </a:extLst>
          </p:cNvPr>
          <p:cNvSpPr/>
          <p:nvPr/>
        </p:nvSpPr>
        <p:spPr>
          <a:xfrm>
            <a:off x="5545777" y="451262"/>
            <a:ext cx="3348841" cy="1484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70804AB-D26B-4C6F-8F17-BE8051F740E6}"/>
              </a:ext>
            </a:extLst>
          </p:cNvPr>
          <p:cNvSpPr/>
          <p:nvPr/>
        </p:nvSpPr>
        <p:spPr>
          <a:xfrm>
            <a:off x="8148639" y="210418"/>
            <a:ext cx="2805112" cy="1966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B102EC-DBAA-4258-BDB4-F05F7BACE9DB}"/>
              </a:ext>
            </a:extLst>
          </p:cNvPr>
          <p:cNvPicPr>
            <a:picLocks noChangeAspect="1"/>
          </p:cNvPicPr>
          <p:nvPr/>
        </p:nvPicPr>
        <p:blipFill rotWithShape="1">
          <a:blip r:embed="rId3"/>
          <a:srcRect r="2805"/>
          <a:stretch/>
        </p:blipFill>
        <p:spPr>
          <a:xfrm>
            <a:off x="4956915" y="686649"/>
            <a:ext cx="2805113" cy="1057275"/>
          </a:xfrm>
          <a:prstGeom prst="rect">
            <a:avLst/>
          </a:prstGeom>
        </p:spPr>
      </p:pic>
    </p:spTree>
    <p:extLst>
      <p:ext uri="{BB962C8B-B14F-4D97-AF65-F5344CB8AC3E}">
        <p14:creationId xmlns:p14="http://schemas.microsoft.com/office/powerpoint/2010/main" val="3943527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FF36F7-9B76-BF49-ADDA-2F5AEEEB9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6" name="Rectangle 5">
            <a:extLst>
              <a:ext uri="{FF2B5EF4-FFF2-40B4-BE49-F238E27FC236}">
                <a16:creationId xmlns:a16="http://schemas.microsoft.com/office/drawing/2014/main" id="{0EF8C35C-2180-5E4F-928A-B77F0DDE3377}"/>
              </a:ext>
            </a:extLst>
          </p:cNvPr>
          <p:cNvSpPr/>
          <p:nvPr/>
        </p:nvSpPr>
        <p:spPr>
          <a:xfrm>
            <a:off x="6927742" y="229427"/>
            <a:ext cx="5434048" cy="1816349"/>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FB65D0CC-ACF4-DC4D-B050-CAA8D247EB74}"/>
              </a:ext>
            </a:extLst>
          </p:cNvPr>
          <p:cNvSpPr/>
          <p:nvPr/>
        </p:nvSpPr>
        <p:spPr>
          <a:xfrm rot="18988199">
            <a:off x="6100558" y="-4511"/>
            <a:ext cx="1661287" cy="1713836"/>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0E34A17-8093-0F48-BDF0-421A1C0CE1FC}"/>
              </a:ext>
            </a:extLst>
          </p:cNvPr>
          <p:cNvSpPr/>
          <p:nvPr/>
        </p:nvSpPr>
        <p:spPr>
          <a:xfrm>
            <a:off x="6617971" y="224861"/>
            <a:ext cx="782470" cy="4260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43E31863-D548-CA46-BF95-E89C71950D80}"/>
              </a:ext>
            </a:extLst>
          </p:cNvPr>
          <p:cNvSpPr/>
          <p:nvPr/>
        </p:nvSpPr>
        <p:spPr>
          <a:xfrm rot="3162963">
            <a:off x="6404723" y="100875"/>
            <a:ext cx="984044" cy="643044"/>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88D6C2-A389-8142-AE98-79DC9EEF0617}"/>
              </a:ext>
            </a:extLst>
          </p:cNvPr>
          <p:cNvSpPr/>
          <p:nvPr/>
        </p:nvSpPr>
        <p:spPr>
          <a:xfrm>
            <a:off x="6377649" y="444885"/>
            <a:ext cx="5743819" cy="1323439"/>
          </a:xfrm>
          <a:prstGeom prst="rect">
            <a:avLst/>
          </a:prstGeom>
        </p:spPr>
        <p:txBody>
          <a:bodyPr wrap="square">
            <a:spAutoFit/>
          </a:bodyPr>
          <a:lstStyle/>
          <a:p>
            <a:pPr algn="r" defTabSz="609585"/>
            <a:r>
              <a:rPr lang="en-US" sz="4000" b="1" dirty="0">
                <a:latin typeface="Calibri" panose="020F0502020204030204"/>
              </a:rPr>
              <a:t>What are we doing when we use Search Engines?</a:t>
            </a:r>
          </a:p>
        </p:txBody>
      </p:sp>
      <p:pic>
        <p:nvPicPr>
          <p:cNvPr id="18" name="Graphic 17">
            <a:extLst>
              <a:ext uri="{FF2B5EF4-FFF2-40B4-BE49-F238E27FC236}">
                <a16:creationId xmlns:a16="http://schemas.microsoft.com/office/drawing/2014/main" id="{81EE656A-9215-C740-8324-20C91CF0EF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1625" y="5579390"/>
            <a:ext cx="1914096" cy="773295"/>
          </a:xfrm>
          <a:prstGeom prst="rect">
            <a:avLst/>
          </a:prstGeom>
        </p:spPr>
      </p:pic>
      <p:pic>
        <p:nvPicPr>
          <p:cNvPr id="20" name="Picture 19">
            <a:extLst>
              <a:ext uri="{FF2B5EF4-FFF2-40B4-BE49-F238E27FC236}">
                <a16:creationId xmlns:a16="http://schemas.microsoft.com/office/drawing/2014/main" id="{E6973756-0DAA-7044-A07D-54F630C6B3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3097" y="5655318"/>
            <a:ext cx="2286263" cy="773295"/>
          </a:xfrm>
          <a:prstGeom prst="rect">
            <a:avLst/>
          </a:prstGeom>
        </p:spPr>
      </p:pic>
      <p:sp>
        <p:nvSpPr>
          <p:cNvPr id="21" name="TextBox 20">
            <a:extLst>
              <a:ext uri="{FF2B5EF4-FFF2-40B4-BE49-F238E27FC236}">
                <a16:creationId xmlns:a16="http://schemas.microsoft.com/office/drawing/2014/main" id="{D964DBC6-9B7F-D247-A77F-E8114354B17B}"/>
              </a:ext>
            </a:extLst>
          </p:cNvPr>
          <p:cNvSpPr txBox="1"/>
          <p:nvPr/>
        </p:nvSpPr>
        <p:spPr>
          <a:xfrm>
            <a:off x="7122559" y="2994065"/>
            <a:ext cx="4923295" cy="2585323"/>
          </a:xfrm>
          <a:prstGeom prst="rect">
            <a:avLst/>
          </a:prstGeom>
          <a:noFill/>
        </p:spPr>
        <p:txBody>
          <a:bodyPr wrap="square" rtlCol="0">
            <a:spAutoFit/>
          </a:bodyPr>
          <a:lstStyle/>
          <a:p>
            <a:pPr algn="r"/>
            <a:r>
              <a:rPr lang="en-US" sz="5300" b="1" dirty="0">
                <a:latin typeface="Arial" panose="020B0604020202020204" pitchFamily="34" charset="0"/>
                <a:cs typeface="Arial" panose="020B0604020202020204" pitchFamily="34" charset="0"/>
              </a:rPr>
              <a:t>We are asking </a:t>
            </a:r>
            <a:br>
              <a:rPr lang="en-US" sz="5300" b="1" dirty="0">
                <a:latin typeface="Arial" panose="020B0604020202020204" pitchFamily="34" charset="0"/>
                <a:cs typeface="Arial" panose="020B0604020202020204" pitchFamily="34" charset="0"/>
              </a:rPr>
            </a:br>
            <a:r>
              <a:rPr lang="en-US" sz="5300" b="1" dirty="0">
                <a:latin typeface="Arial" panose="020B0604020202020204" pitchFamily="34" charset="0"/>
                <a:cs typeface="Arial" panose="020B0604020202020204" pitchFamily="34" charset="0"/>
              </a:rPr>
              <a:t>a question</a:t>
            </a:r>
          </a:p>
          <a:p>
            <a:pPr algn="r"/>
            <a:endParaRPr lang="en-US" sz="53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103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Related image">
            <a:extLst>
              <a:ext uri="{FF2B5EF4-FFF2-40B4-BE49-F238E27FC236}">
                <a16:creationId xmlns:a16="http://schemas.microsoft.com/office/drawing/2014/main" id="{A4DD79FD-31E0-4DDA-82EE-4CFEE853A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42" y="449451"/>
            <a:ext cx="8673135" cy="66875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814A149-52E8-3D48-B26B-4FA91F8F28EA}"/>
              </a:ext>
            </a:extLst>
          </p:cNvPr>
          <p:cNvSpPr/>
          <p:nvPr/>
        </p:nvSpPr>
        <p:spPr>
          <a:xfrm>
            <a:off x="7175715" y="1682919"/>
            <a:ext cx="5145438"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764EF6D-8B60-3440-A552-83FCD9B0E547}"/>
              </a:ext>
            </a:extLst>
          </p:cNvPr>
          <p:cNvSpPr/>
          <p:nvPr/>
        </p:nvSpPr>
        <p:spPr>
          <a:xfrm>
            <a:off x="6096000" y="398568"/>
            <a:ext cx="6225153"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F317D14-2C3D-41D2-89AA-774C281409F4}"/>
              </a:ext>
            </a:extLst>
          </p:cNvPr>
          <p:cNvSpPr/>
          <p:nvPr/>
        </p:nvSpPr>
        <p:spPr>
          <a:xfrm>
            <a:off x="6261315" y="625383"/>
            <a:ext cx="5667214" cy="1323439"/>
          </a:xfrm>
          <a:prstGeom prst="rect">
            <a:avLst/>
          </a:prstGeom>
        </p:spPr>
        <p:txBody>
          <a:bodyPr wrap="square">
            <a:spAutoFit/>
          </a:bodyPr>
          <a:lstStyle/>
          <a:p>
            <a:pPr algn="r" defTabSz="609585"/>
            <a:r>
              <a:rPr lang="en-US" sz="4000" b="1" dirty="0">
                <a:latin typeface="Arial" panose="020B0604020202020204" pitchFamily="34" charset="0"/>
                <a:cs typeface="Arial" panose="020B0604020202020204" pitchFamily="34" charset="0"/>
              </a:rPr>
              <a:t>Your Website Answers </a:t>
            </a:r>
            <a:br>
              <a:rPr lang="en-US" sz="4000" b="1" dirty="0">
                <a:latin typeface="Arial" panose="020B0604020202020204" pitchFamily="34" charset="0"/>
                <a:cs typeface="Arial" panose="020B0604020202020204" pitchFamily="34" charset="0"/>
              </a:rPr>
            </a:br>
            <a:endParaRPr lang="en-US" sz="4000" b="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7C6F5C4-298D-FF4A-935D-D316A5462410}"/>
              </a:ext>
            </a:extLst>
          </p:cNvPr>
          <p:cNvSpPr/>
          <p:nvPr/>
        </p:nvSpPr>
        <p:spPr>
          <a:xfrm>
            <a:off x="6648773" y="1904726"/>
            <a:ext cx="5279756" cy="1323439"/>
          </a:xfrm>
          <a:prstGeom prst="rect">
            <a:avLst/>
          </a:prstGeom>
        </p:spPr>
        <p:txBody>
          <a:bodyPr wrap="square">
            <a:spAutoFit/>
          </a:bodyPr>
          <a:lstStyle/>
          <a:p>
            <a:pPr algn="r" defTabSz="609585"/>
            <a:r>
              <a:rPr lang="en-US" sz="4000" b="1" dirty="0">
                <a:latin typeface="Arial" panose="020B0604020202020204" pitchFamily="34" charset="0"/>
                <a:cs typeface="Arial" panose="020B0604020202020204" pitchFamily="34" charset="0"/>
              </a:rPr>
              <a:t>Those Questions</a:t>
            </a:r>
          </a:p>
          <a:p>
            <a:pPr algn="r" defTabSz="609585"/>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8293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6310F2-792D-47D7-AFA5-065F7812615A}"/>
              </a:ext>
            </a:extLst>
          </p:cNvPr>
          <p:cNvPicPr>
            <a:picLocks noChangeAspect="1"/>
          </p:cNvPicPr>
          <p:nvPr/>
        </p:nvPicPr>
        <p:blipFill>
          <a:blip r:embed="rId3"/>
          <a:stretch>
            <a:fillRect/>
          </a:stretch>
        </p:blipFill>
        <p:spPr>
          <a:xfrm>
            <a:off x="870858" y="1435887"/>
            <a:ext cx="10450285" cy="5006416"/>
          </a:xfrm>
          <a:prstGeom prst="rect">
            <a:avLst/>
          </a:prstGeom>
        </p:spPr>
      </p:pic>
      <p:sp>
        <p:nvSpPr>
          <p:cNvPr id="5" name="Rectangle 4">
            <a:extLst>
              <a:ext uri="{FF2B5EF4-FFF2-40B4-BE49-F238E27FC236}">
                <a16:creationId xmlns:a16="http://schemas.microsoft.com/office/drawing/2014/main" id="{668ECA19-6842-2D41-9C5B-D0B5519FA01C}"/>
              </a:ext>
            </a:extLst>
          </p:cNvPr>
          <p:cNvSpPr/>
          <p:nvPr/>
        </p:nvSpPr>
        <p:spPr>
          <a:xfrm>
            <a:off x="-74906" y="0"/>
            <a:ext cx="12266906" cy="1241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12D298E-C955-49F4-80FC-32CAAEE0E0C7}"/>
              </a:ext>
            </a:extLst>
          </p:cNvPr>
          <p:cNvSpPr/>
          <p:nvPr/>
        </p:nvSpPr>
        <p:spPr>
          <a:xfrm>
            <a:off x="978357" y="512151"/>
            <a:ext cx="184731" cy="666786"/>
          </a:xfrm>
          <a:prstGeom prst="rect">
            <a:avLst/>
          </a:prstGeom>
        </p:spPr>
        <p:txBody>
          <a:bodyPr wrap="none">
            <a:spAutoFit/>
          </a:bodyPr>
          <a:lstStyle/>
          <a:p>
            <a:pPr defTabSz="609585"/>
            <a:endParaRPr lang="en-US" sz="3733" dirty="0">
              <a:solidFill>
                <a:prstClr val="black"/>
              </a:solidFill>
              <a:latin typeface="Calibri" panose="020F0502020204030204"/>
            </a:endParaRPr>
          </a:p>
        </p:txBody>
      </p:sp>
      <p:sp>
        <p:nvSpPr>
          <p:cNvPr id="4" name="Rectangle 3">
            <a:extLst>
              <a:ext uri="{FF2B5EF4-FFF2-40B4-BE49-F238E27FC236}">
                <a16:creationId xmlns:a16="http://schemas.microsoft.com/office/drawing/2014/main" id="{A3171B1D-5E3B-4B07-9C2D-E7754E441411}"/>
              </a:ext>
            </a:extLst>
          </p:cNvPr>
          <p:cNvSpPr/>
          <p:nvPr/>
        </p:nvSpPr>
        <p:spPr>
          <a:xfrm>
            <a:off x="355583" y="286041"/>
            <a:ext cx="7470315" cy="666786"/>
          </a:xfrm>
          <a:prstGeom prst="rect">
            <a:avLst/>
          </a:prstGeom>
        </p:spPr>
        <p:txBody>
          <a:bodyPr wrap="none">
            <a:spAutoFit/>
          </a:bodyPr>
          <a:lstStyle/>
          <a:p>
            <a:pPr defTabSz="609585"/>
            <a:r>
              <a:rPr lang="en-US" sz="3733" dirty="0">
                <a:solidFill>
                  <a:srgbClr val="FFFFFF"/>
                </a:solidFill>
                <a:latin typeface="Arial" panose="020B0604020202020204" pitchFamily="34" charset="0"/>
                <a:cs typeface="Arial" panose="020B0604020202020204" pitchFamily="34" charset="0"/>
              </a:rPr>
              <a:t>What does organic ranking mean?</a:t>
            </a:r>
            <a:endParaRPr lang="en-US" sz="3733" dirty="0">
              <a:solidFill>
                <a:prstClr val="black"/>
              </a:solidFill>
              <a:latin typeface="Calibri" panose="020F0502020204030204"/>
            </a:endParaRPr>
          </a:p>
        </p:txBody>
      </p:sp>
    </p:spTree>
    <p:extLst>
      <p:ext uri="{BB962C8B-B14F-4D97-AF65-F5344CB8AC3E}">
        <p14:creationId xmlns:p14="http://schemas.microsoft.com/office/powerpoint/2010/main" val="3707938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01C740-F1C6-FF48-9C57-A8B3FD30B5E1}"/>
              </a:ext>
            </a:extLst>
          </p:cNvPr>
          <p:cNvSpPr/>
          <p:nvPr/>
        </p:nvSpPr>
        <p:spPr>
          <a:xfrm>
            <a:off x="-2239" y="2108069"/>
            <a:ext cx="7224449"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E012722-8252-9648-81E1-819FE6011380}"/>
              </a:ext>
            </a:extLst>
          </p:cNvPr>
          <p:cNvSpPr txBox="1"/>
          <p:nvPr/>
        </p:nvSpPr>
        <p:spPr>
          <a:xfrm>
            <a:off x="443997" y="2290422"/>
            <a:ext cx="6388287" cy="830997"/>
          </a:xfrm>
          <a:prstGeom prst="rect">
            <a:avLst/>
          </a:prstGeom>
          <a:noFill/>
        </p:spPr>
        <p:txBody>
          <a:bodyPr wrap="none" rtlCol="0">
            <a:spAutoFit/>
          </a:bodyPr>
          <a:lstStyle/>
          <a:p>
            <a:r>
              <a:rPr lang="en-US" sz="4800" b="1" dirty="0">
                <a:latin typeface="Arial" panose="020B0604020202020204" pitchFamily="34" charset="0"/>
                <a:ea typeface="Times New Roman" panose="02020603050405020304" pitchFamily="18" charset="0"/>
                <a:cs typeface="Arial" panose="020B0604020202020204" pitchFamily="34" charset="0"/>
              </a:rPr>
              <a:t>2. </a:t>
            </a:r>
            <a:r>
              <a:rPr lang="en-US" sz="4800" b="1" dirty="0">
                <a:solidFill>
                  <a:srgbClr val="272726"/>
                </a:solidFill>
                <a:latin typeface="Arial" panose="020B0604020202020204" pitchFamily="34" charset="0"/>
                <a:cs typeface="Arial" panose="020B0604020202020204" pitchFamily="34" charset="0"/>
              </a:rPr>
              <a:t>Make it responsive</a:t>
            </a:r>
          </a:p>
        </p:txBody>
      </p:sp>
      <p:sp>
        <p:nvSpPr>
          <p:cNvPr id="6" name="Rectangle 5">
            <a:extLst>
              <a:ext uri="{FF2B5EF4-FFF2-40B4-BE49-F238E27FC236}">
                <a16:creationId xmlns:a16="http://schemas.microsoft.com/office/drawing/2014/main" id="{69F0B2CD-A83D-734F-A213-AAF3C595D1F6}"/>
              </a:ext>
            </a:extLst>
          </p:cNvPr>
          <p:cNvSpPr/>
          <p:nvPr/>
        </p:nvSpPr>
        <p:spPr>
          <a:xfrm>
            <a:off x="2" y="3390132"/>
            <a:ext cx="5298928"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7" name="TextBox 6">
            <a:extLst>
              <a:ext uri="{FF2B5EF4-FFF2-40B4-BE49-F238E27FC236}">
                <a16:creationId xmlns:a16="http://schemas.microsoft.com/office/drawing/2014/main" id="{6005062D-D62C-3F4A-B393-5EDE65BFD79F}"/>
              </a:ext>
            </a:extLst>
          </p:cNvPr>
          <p:cNvSpPr txBox="1"/>
          <p:nvPr/>
        </p:nvSpPr>
        <p:spPr>
          <a:xfrm>
            <a:off x="450617" y="3553427"/>
            <a:ext cx="4126451" cy="830997"/>
          </a:xfrm>
          <a:prstGeom prst="rect">
            <a:avLst/>
          </a:prstGeom>
          <a:noFill/>
        </p:spPr>
        <p:txBody>
          <a:bodyPr wrap="none" rtlCol="0">
            <a:spAutoFit/>
          </a:bodyPr>
          <a:lstStyle/>
          <a:p>
            <a:r>
              <a:rPr lang="en-US" sz="4800" b="1" dirty="0">
                <a:latin typeface="Arial" panose="020B0604020202020204" pitchFamily="34" charset="0"/>
                <a:ea typeface="Times New Roman" panose="02020603050405020304" pitchFamily="18" charset="0"/>
                <a:cs typeface="Arial" panose="020B0604020202020204" pitchFamily="34" charset="0"/>
              </a:rPr>
              <a:t>3. </a:t>
            </a:r>
            <a:r>
              <a:rPr lang="en-US" sz="4800" b="1" dirty="0">
                <a:solidFill>
                  <a:srgbClr val="272726"/>
                </a:solidFill>
                <a:latin typeface="Arial" panose="020B0604020202020204" pitchFamily="34" charset="0"/>
                <a:cs typeface="Arial" panose="020B0604020202020204" pitchFamily="34" charset="0"/>
              </a:rPr>
              <a:t>and secure</a:t>
            </a:r>
          </a:p>
        </p:txBody>
      </p:sp>
      <p:grpSp>
        <p:nvGrpSpPr>
          <p:cNvPr id="8" name="Group 7">
            <a:extLst>
              <a:ext uri="{FF2B5EF4-FFF2-40B4-BE49-F238E27FC236}">
                <a16:creationId xmlns:a16="http://schemas.microsoft.com/office/drawing/2014/main" id="{2227F8F4-564F-3F49-86B4-E71522691CE0}"/>
              </a:ext>
            </a:extLst>
          </p:cNvPr>
          <p:cNvGrpSpPr/>
          <p:nvPr/>
        </p:nvGrpSpPr>
        <p:grpSpPr>
          <a:xfrm>
            <a:off x="121746" y="-11151"/>
            <a:ext cx="11880190" cy="6881508"/>
            <a:chOff x="121746" y="-11151"/>
            <a:chExt cx="11880190" cy="6881508"/>
          </a:xfrm>
        </p:grpSpPr>
        <p:sp>
          <p:nvSpPr>
            <p:cNvPr id="9" name="Subtitle 2">
              <a:extLst>
                <a:ext uri="{FF2B5EF4-FFF2-40B4-BE49-F238E27FC236}">
                  <a16:creationId xmlns:a16="http://schemas.microsoft.com/office/drawing/2014/main" id="{3E0C85FB-B9D6-7649-9BE6-6181B25EE0AB}"/>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a:solidFill>
                    <a:srgbClr val="000000">
                      <a:lumMod val="85000"/>
                      <a:lumOff val="15000"/>
                    </a:srgbClr>
                  </a:solidFill>
                  <a:latin typeface="Arial" panose="020B0604020202020204" pitchFamily="34" charset="0"/>
                </a:rPr>
                <a:t>A D V A N C E   M E D I A   N E W   Y O R K</a:t>
              </a:r>
            </a:p>
          </p:txBody>
        </p:sp>
        <p:cxnSp>
          <p:nvCxnSpPr>
            <p:cNvPr id="10" name="Straight Connector 9">
              <a:extLst>
                <a:ext uri="{FF2B5EF4-FFF2-40B4-BE49-F238E27FC236}">
                  <a16:creationId xmlns:a16="http://schemas.microsoft.com/office/drawing/2014/main" id="{289CEE23-C27E-9940-945D-17C7F92A0D1E}"/>
                </a:ext>
              </a:extLst>
            </p:cNvPr>
            <p:cNvCxnSpPr>
              <a:cxnSpLocks/>
            </p:cNvCxnSpPr>
            <p:nvPr/>
          </p:nvCxnSpPr>
          <p:spPr>
            <a:xfrm flipV="1">
              <a:off x="3233531" y="6635744"/>
              <a:ext cx="8713663" cy="14914"/>
            </a:xfrm>
            <a:prstGeom prst="line">
              <a:avLst/>
            </a:prstGeom>
            <a:noFill/>
            <a:ln w="6350" cap="flat" cmpd="sng" algn="ctr">
              <a:solidFill>
                <a:srgbClr val="FF9900"/>
              </a:solidFill>
              <a:prstDash val="solid"/>
              <a:miter lim="800000"/>
            </a:ln>
            <a:effectLst/>
          </p:spPr>
        </p:cxnSp>
        <p:cxnSp>
          <p:nvCxnSpPr>
            <p:cNvPr id="11" name="Straight Connector 10">
              <a:extLst>
                <a:ext uri="{FF2B5EF4-FFF2-40B4-BE49-F238E27FC236}">
                  <a16:creationId xmlns:a16="http://schemas.microsoft.com/office/drawing/2014/main" id="{DD8593E4-1063-3047-BB15-E3E36F5235B3}"/>
                </a:ext>
              </a:extLst>
            </p:cNvPr>
            <p:cNvCxnSpPr>
              <a:cxnSpLocks/>
            </p:cNvCxnSpPr>
            <p:nvPr/>
          </p:nvCxnSpPr>
          <p:spPr>
            <a:xfrm flipV="1">
              <a:off x="11959894" y="-11151"/>
              <a:ext cx="0" cy="6637110"/>
            </a:xfrm>
            <a:prstGeom prst="line">
              <a:avLst/>
            </a:prstGeom>
            <a:noFill/>
            <a:ln w="6350" cap="flat" cmpd="sng" algn="ctr">
              <a:solidFill>
                <a:srgbClr val="FF9900"/>
              </a:solidFill>
              <a:prstDash val="solid"/>
              <a:miter lim="800000"/>
            </a:ln>
            <a:effectLst/>
          </p:spPr>
        </p:cxnSp>
        <p:sp>
          <p:nvSpPr>
            <p:cNvPr id="12" name="Rectangle 11">
              <a:extLst>
                <a:ext uri="{FF2B5EF4-FFF2-40B4-BE49-F238E27FC236}">
                  <a16:creationId xmlns:a16="http://schemas.microsoft.com/office/drawing/2014/main" id="{AEC7FAB9-82F3-2D43-9A9E-BABF4A54E006}"/>
                </a:ext>
              </a:extLst>
            </p:cNvPr>
            <p:cNvSpPr/>
            <p:nvPr/>
          </p:nvSpPr>
          <p:spPr>
            <a:xfrm>
              <a:off x="11428262" y="6098318"/>
              <a:ext cx="573674" cy="547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DACB248-849C-404A-819A-332965C82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2545" y="6141021"/>
              <a:ext cx="517448" cy="517448"/>
            </a:xfrm>
            <a:prstGeom prst="rect">
              <a:avLst/>
            </a:prstGeom>
          </p:spPr>
        </p:pic>
      </p:grpSp>
      <p:pic>
        <p:nvPicPr>
          <p:cNvPr id="14" name="Picture 13">
            <a:extLst>
              <a:ext uri="{FF2B5EF4-FFF2-40B4-BE49-F238E27FC236}">
                <a16:creationId xmlns:a16="http://schemas.microsoft.com/office/drawing/2014/main" id="{30B92A51-A90C-0449-83AB-CD41434BAB43}"/>
              </a:ext>
            </a:extLst>
          </p:cNvPr>
          <p:cNvPicPr>
            <a:picLocks noChangeAspect="1"/>
          </p:cNvPicPr>
          <p:nvPr/>
        </p:nvPicPr>
        <p:blipFill>
          <a:blip r:embed="rId4">
            <a:grayscl/>
          </a:blip>
          <a:stretch>
            <a:fillRect/>
          </a:stretch>
        </p:blipFill>
        <p:spPr>
          <a:xfrm>
            <a:off x="6641337" y="1311292"/>
            <a:ext cx="5231513" cy="3856086"/>
          </a:xfrm>
          <a:prstGeom prst="rect">
            <a:avLst/>
          </a:prstGeom>
        </p:spPr>
      </p:pic>
      <p:sp>
        <p:nvSpPr>
          <p:cNvPr id="2" name="TextBox 1">
            <a:extLst>
              <a:ext uri="{FF2B5EF4-FFF2-40B4-BE49-F238E27FC236}">
                <a16:creationId xmlns:a16="http://schemas.microsoft.com/office/drawing/2014/main" id="{87C36478-19F2-4335-AEB4-77B3A3078EF4}"/>
              </a:ext>
            </a:extLst>
          </p:cNvPr>
          <p:cNvSpPr txBox="1"/>
          <p:nvPr/>
        </p:nvSpPr>
        <p:spPr>
          <a:xfrm>
            <a:off x="809625" y="7905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2838313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obile">
            <a:extLst>
              <a:ext uri="{FF2B5EF4-FFF2-40B4-BE49-F238E27FC236}">
                <a16:creationId xmlns:a16="http://schemas.microsoft.com/office/drawing/2014/main" id="{BDFE2D78-9B9F-4244-B672-D7BB28418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314"/>
          <a:stretch/>
        </p:blipFill>
        <p:spPr bwMode="auto">
          <a:xfrm>
            <a:off x="1886080" y="77490"/>
            <a:ext cx="3700449" cy="63698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obile">
            <a:extLst>
              <a:ext uri="{FF2B5EF4-FFF2-40B4-BE49-F238E27FC236}">
                <a16:creationId xmlns:a16="http://schemas.microsoft.com/office/drawing/2014/main" id="{3BB51526-A5D6-4F4C-A21B-F6A580DECC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812"/>
          <a:stretch/>
        </p:blipFill>
        <p:spPr bwMode="auto">
          <a:xfrm>
            <a:off x="6396964" y="77490"/>
            <a:ext cx="3664046" cy="6369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09181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4A5AA1-0DE2-B74E-96B7-C47E2D6C7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040"/>
            <a:ext cx="12192000" cy="8128000"/>
          </a:xfrm>
          <a:prstGeom prst="rect">
            <a:avLst/>
          </a:prstGeom>
        </p:spPr>
      </p:pic>
      <p:sp>
        <p:nvSpPr>
          <p:cNvPr id="7" name="Rectangle 6">
            <a:extLst>
              <a:ext uri="{FF2B5EF4-FFF2-40B4-BE49-F238E27FC236}">
                <a16:creationId xmlns:a16="http://schemas.microsoft.com/office/drawing/2014/main" id="{0EFF838B-BB96-334B-9294-F43E64FD3FF4}"/>
              </a:ext>
            </a:extLst>
          </p:cNvPr>
          <p:cNvSpPr/>
          <p:nvPr/>
        </p:nvSpPr>
        <p:spPr>
          <a:xfrm>
            <a:off x="-74906" y="0"/>
            <a:ext cx="12266906" cy="124123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830D423-75E4-4DD5-9E70-CEEFACAB1C5E}"/>
              </a:ext>
            </a:extLst>
          </p:cNvPr>
          <p:cNvSpPr/>
          <p:nvPr/>
        </p:nvSpPr>
        <p:spPr>
          <a:xfrm>
            <a:off x="398783" y="191968"/>
            <a:ext cx="7460697" cy="748988"/>
          </a:xfrm>
          <a:prstGeom prst="rect">
            <a:avLst/>
          </a:prstGeom>
        </p:spPr>
        <p:txBody>
          <a:bodyPr wrap="none">
            <a:spAutoFit/>
          </a:bodyPr>
          <a:lstStyle/>
          <a:p>
            <a:pPr defTabSz="609585"/>
            <a:r>
              <a:rPr lang="en-US" sz="4267" dirty="0">
                <a:solidFill>
                  <a:prstClr val="white"/>
                </a:solidFill>
                <a:latin typeface="Arial" panose="020B0604020202020204" pitchFamily="34" charset="0"/>
                <a:cs typeface="Arial" panose="020B0604020202020204" pitchFamily="34" charset="0"/>
              </a:rPr>
              <a:t>HTTPS – What does it mean?</a:t>
            </a:r>
          </a:p>
        </p:txBody>
      </p:sp>
    </p:spTree>
    <p:extLst>
      <p:ext uri="{BB962C8B-B14F-4D97-AF65-F5344CB8AC3E}">
        <p14:creationId xmlns:p14="http://schemas.microsoft.com/office/powerpoint/2010/main" val="4223329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A3021A-FB33-E64A-9569-3D581A08908D}"/>
              </a:ext>
            </a:extLst>
          </p:cNvPr>
          <p:cNvSpPr/>
          <p:nvPr/>
        </p:nvSpPr>
        <p:spPr>
          <a:xfrm>
            <a:off x="255442" y="224471"/>
            <a:ext cx="11487639"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ontent Placeholder 6">
            <a:extLst>
              <a:ext uri="{FF2B5EF4-FFF2-40B4-BE49-F238E27FC236}">
                <a16:creationId xmlns:a16="http://schemas.microsoft.com/office/drawing/2014/main" id="{1AE27D3C-C804-4A72-A59A-746575EB57C9}"/>
              </a:ext>
            </a:extLst>
          </p:cNvPr>
          <p:cNvGraphicFramePr>
            <a:graphicFrameLocks/>
          </p:cNvGraphicFramePr>
          <p:nvPr>
            <p:extLst>
              <p:ext uri="{D42A27DB-BD31-4B8C-83A1-F6EECF244321}">
                <p14:modId xmlns:p14="http://schemas.microsoft.com/office/powerpoint/2010/main" val="2817552788"/>
              </p:ext>
            </p:extLst>
          </p:nvPr>
        </p:nvGraphicFramePr>
        <p:xfrm>
          <a:off x="1401983" y="1276156"/>
          <a:ext cx="9739735" cy="5386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A867A5BC-7E36-44FE-A36F-51EA632766FB}"/>
              </a:ext>
            </a:extLst>
          </p:cNvPr>
          <p:cNvSpPr/>
          <p:nvPr/>
        </p:nvSpPr>
        <p:spPr>
          <a:xfrm>
            <a:off x="255441" y="411640"/>
            <a:ext cx="11487639" cy="830997"/>
          </a:xfrm>
          <a:prstGeom prst="rect">
            <a:avLst/>
          </a:prstGeom>
        </p:spPr>
        <p:txBody>
          <a:bodyPr wrap="square">
            <a:spAutoFit/>
          </a:bodyPr>
          <a:lstStyle/>
          <a:p>
            <a:pPr algn="ctr" defTabSz="609585"/>
            <a:r>
              <a:rPr lang="en-US" sz="4800" b="1" dirty="0">
                <a:latin typeface="Arial" panose="020B0604020202020204" pitchFamily="34" charset="0"/>
                <a:cs typeface="Arial" panose="020B0604020202020204" pitchFamily="34" charset="0"/>
              </a:rPr>
              <a:t>HTTPS: Historical SEO Context</a:t>
            </a:r>
          </a:p>
        </p:txBody>
      </p:sp>
    </p:spTree>
    <p:extLst>
      <p:ext uri="{BB962C8B-B14F-4D97-AF65-F5344CB8AC3E}">
        <p14:creationId xmlns:p14="http://schemas.microsoft.com/office/powerpoint/2010/main" val="3537119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8DF3F1-05D0-4D22-A553-3B13001244C8}"/>
              </a:ext>
            </a:extLst>
          </p:cNvPr>
          <p:cNvPicPr>
            <a:picLocks noChangeAspect="1"/>
          </p:cNvPicPr>
          <p:nvPr/>
        </p:nvPicPr>
        <p:blipFill rotWithShape="1">
          <a:blip r:embed="rId2"/>
          <a:srcRect b="3868"/>
          <a:stretch/>
        </p:blipFill>
        <p:spPr>
          <a:xfrm>
            <a:off x="2768884" y="661585"/>
            <a:ext cx="7020217" cy="5320761"/>
          </a:xfrm>
          <a:prstGeom prst="rect">
            <a:avLst/>
          </a:prstGeom>
        </p:spPr>
      </p:pic>
      <p:sp>
        <p:nvSpPr>
          <p:cNvPr id="3" name="Oval 2">
            <a:extLst>
              <a:ext uri="{FF2B5EF4-FFF2-40B4-BE49-F238E27FC236}">
                <a16:creationId xmlns:a16="http://schemas.microsoft.com/office/drawing/2014/main" id="{E5429171-A0C1-488D-AE90-184A8E5C4AA3}"/>
              </a:ext>
            </a:extLst>
          </p:cNvPr>
          <p:cNvSpPr/>
          <p:nvPr/>
        </p:nvSpPr>
        <p:spPr>
          <a:xfrm>
            <a:off x="2312149" y="384550"/>
            <a:ext cx="5689600" cy="12540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spTree>
    <p:extLst>
      <p:ext uri="{BB962C8B-B14F-4D97-AF65-F5344CB8AC3E}">
        <p14:creationId xmlns:p14="http://schemas.microsoft.com/office/powerpoint/2010/main" val="191899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070A1E-9597-4CE6-B2C7-E891858F6815}"/>
              </a:ext>
            </a:extLst>
          </p:cNvPr>
          <p:cNvPicPr>
            <a:picLocks noChangeAspect="1"/>
          </p:cNvPicPr>
          <p:nvPr/>
        </p:nvPicPr>
        <p:blipFill>
          <a:blip r:embed="rId2"/>
          <a:stretch>
            <a:fillRect/>
          </a:stretch>
        </p:blipFill>
        <p:spPr>
          <a:xfrm>
            <a:off x="1780436" y="1553935"/>
            <a:ext cx="8886629" cy="4755485"/>
          </a:xfrm>
          <a:prstGeom prst="rect">
            <a:avLst/>
          </a:prstGeom>
        </p:spPr>
      </p:pic>
      <p:sp>
        <p:nvSpPr>
          <p:cNvPr id="5" name="Rectangle 4">
            <a:extLst>
              <a:ext uri="{FF2B5EF4-FFF2-40B4-BE49-F238E27FC236}">
                <a16:creationId xmlns:a16="http://schemas.microsoft.com/office/drawing/2014/main" id="{DE6156F6-31FB-6844-AB55-1033D9EBC16A}"/>
              </a:ext>
            </a:extLst>
          </p:cNvPr>
          <p:cNvSpPr/>
          <p:nvPr/>
        </p:nvSpPr>
        <p:spPr>
          <a:xfrm>
            <a:off x="239944" y="239969"/>
            <a:ext cx="11487639"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6C74885-E2B4-408B-A01E-9036DF8FBD4A}"/>
              </a:ext>
            </a:extLst>
          </p:cNvPr>
          <p:cNvSpPr/>
          <p:nvPr/>
        </p:nvSpPr>
        <p:spPr>
          <a:xfrm>
            <a:off x="255442" y="380644"/>
            <a:ext cx="11487639" cy="830997"/>
          </a:xfrm>
          <a:prstGeom prst="rect">
            <a:avLst/>
          </a:prstGeom>
        </p:spPr>
        <p:txBody>
          <a:bodyPr wrap="square">
            <a:spAutoFit/>
          </a:bodyPr>
          <a:lstStyle/>
          <a:p>
            <a:pPr algn="ctr" defTabSz="609585"/>
            <a:r>
              <a:rPr lang="en-US" sz="4800" b="1" dirty="0">
                <a:latin typeface="Arial" panose="020B0604020202020204" pitchFamily="34" charset="0"/>
                <a:cs typeface="Arial" panose="020B0604020202020204" pitchFamily="34" charset="0"/>
              </a:rPr>
              <a:t>HTTPS – How Do I Check?</a:t>
            </a:r>
          </a:p>
        </p:txBody>
      </p:sp>
    </p:spTree>
    <p:extLst>
      <p:ext uri="{BB962C8B-B14F-4D97-AF65-F5344CB8AC3E}">
        <p14:creationId xmlns:p14="http://schemas.microsoft.com/office/powerpoint/2010/main" val="4014370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FD61E-3576-BC4F-9150-39D289B29D4F}"/>
              </a:ext>
            </a:extLst>
          </p:cNvPr>
          <p:cNvSpPr/>
          <p:nvPr/>
        </p:nvSpPr>
        <p:spPr>
          <a:xfrm>
            <a:off x="0" y="5668161"/>
            <a:ext cx="12192000" cy="1205337"/>
          </a:xfrm>
          <a:prstGeom prst="rect">
            <a:avLst/>
          </a:prstGeom>
          <a:solidFill>
            <a:srgbClr val="27272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3" name="Picture 2">
            <a:extLst>
              <a:ext uri="{FF2B5EF4-FFF2-40B4-BE49-F238E27FC236}">
                <a16:creationId xmlns:a16="http://schemas.microsoft.com/office/drawing/2014/main" id="{CEFBF5BD-C540-A344-B96A-887A081216FA}"/>
              </a:ext>
            </a:extLst>
          </p:cNvPr>
          <p:cNvPicPr>
            <a:picLocks noChangeAspect="1"/>
          </p:cNvPicPr>
          <p:nvPr/>
        </p:nvPicPr>
        <p:blipFill rotWithShape="1">
          <a:blip r:embed="rId3"/>
          <a:srcRect l="20617" r="26499" b="34705"/>
          <a:stretch/>
        </p:blipFill>
        <p:spPr>
          <a:xfrm>
            <a:off x="4504194" y="276755"/>
            <a:ext cx="7734300" cy="6596744"/>
          </a:xfrm>
          <a:prstGeom prst="rect">
            <a:avLst/>
          </a:prstGeom>
        </p:spPr>
      </p:pic>
      <p:sp>
        <p:nvSpPr>
          <p:cNvPr id="6" name="Rectangle 5">
            <a:extLst>
              <a:ext uri="{FF2B5EF4-FFF2-40B4-BE49-F238E27FC236}">
                <a16:creationId xmlns:a16="http://schemas.microsoft.com/office/drawing/2014/main" id="{A8FE4DB2-5345-3B46-A0E1-D6FB9702EF8F}"/>
              </a:ext>
            </a:extLst>
          </p:cNvPr>
          <p:cNvSpPr/>
          <p:nvPr/>
        </p:nvSpPr>
        <p:spPr>
          <a:xfrm>
            <a:off x="1" y="1262218"/>
            <a:ext cx="5393409"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4056024-972D-FA49-ACED-B24CE93424E0}"/>
              </a:ext>
            </a:extLst>
          </p:cNvPr>
          <p:cNvSpPr txBox="1"/>
          <p:nvPr/>
        </p:nvSpPr>
        <p:spPr>
          <a:xfrm>
            <a:off x="567982" y="1433889"/>
            <a:ext cx="4133760" cy="830997"/>
          </a:xfrm>
          <a:prstGeom prst="rect">
            <a:avLst/>
          </a:prstGeom>
          <a:noFill/>
        </p:spPr>
        <p:txBody>
          <a:bodyPr wrap="none" rtlCol="0">
            <a:spAutoFit/>
          </a:bodyPr>
          <a:lstStyle/>
          <a:p>
            <a:r>
              <a:rPr lang="en-US" sz="4800" b="1" dirty="0">
                <a:solidFill>
                  <a:srgbClr val="272726"/>
                </a:solidFill>
                <a:latin typeface="Arial" panose="020B0604020202020204" pitchFamily="34" charset="0"/>
                <a:cs typeface="Arial" panose="020B0604020202020204" pitchFamily="34" charset="0"/>
              </a:rPr>
              <a:t>4. Boost Your</a:t>
            </a:r>
          </a:p>
        </p:txBody>
      </p:sp>
      <p:sp>
        <p:nvSpPr>
          <p:cNvPr id="8" name="Rectangle 7">
            <a:extLst>
              <a:ext uri="{FF2B5EF4-FFF2-40B4-BE49-F238E27FC236}">
                <a16:creationId xmlns:a16="http://schemas.microsoft.com/office/drawing/2014/main" id="{66D987B0-747B-B641-8B6F-869D359B255C}"/>
              </a:ext>
            </a:extLst>
          </p:cNvPr>
          <p:cNvSpPr/>
          <p:nvPr/>
        </p:nvSpPr>
        <p:spPr>
          <a:xfrm>
            <a:off x="1" y="2579725"/>
            <a:ext cx="4784270"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9" name="TextBox 8">
            <a:extLst>
              <a:ext uri="{FF2B5EF4-FFF2-40B4-BE49-F238E27FC236}">
                <a16:creationId xmlns:a16="http://schemas.microsoft.com/office/drawing/2014/main" id="{484DD7E8-761E-6149-A79F-300AA86DC125}"/>
              </a:ext>
            </a:extLst>
          </p:cNvPr>
          <p:cNvSpPr txBox="1"/>
          <p:nvPr/>
        </p:nvSpPr>
        <p:spPr>
          <a:xfrm>
            <a:off x="567982" y="2743020"/>
            <a:ext cx="3679212" cy="830997"/>
          </a:xfrm>
          <a:prstGeom prst="rect">
            <a:avLst/>
          </a:prstGeom>
          <a:noFill/>
        </p:spPr>
        <p:txBody>
          <a:bodyPr wrap="none" rtlCol="0">
            <a:spAutoFit/>
          </a:bodyPr>
          <a:lstStyle/>
          <a:p>
            <a:r>
              <a:rPr lang="en-US" sz="4800" b="1" dirty="0">
                <a:solidFill>
                  <a:srgbClr val="272726"/>
                </a:solidFill>
                <a:latin typeface="Arial" panose="020B0604020202020204" pitchFamily="34" charset="0"/>
                <a:cs typeface="Arial" panose="020B0604020202020204" pitchFamily="34" charset="0"/>
              </a:rPr>
              <a:t>Page Speed</a:t>
            </a:r>
          </a:p>
        </p:txBody>
      </p:sp>
      <p:pic>
        <p:nvPicPr>
          <p:cNvPr id="10" name="Picture 9">
            <a:extLst>
              <a:ext uri="{FF2B5EF4-FFF2-40B4-BE49-F238E27FC236}">
                <a16:creationId xmlns:a16="http://schemas.microsoft.com/office/drawing/2014/main" id="{0B3C1774-8DD0-D844-AFA6-CE7CEA244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288" y="5981477"/>
            <a:ext cx="2025618" cy="632489"/>
          </a:xfrm>
          <a:prstGeom prst="rect">
            <a:avLst/>
          </a:prstGeom>
        </p:spPr>
      </p:pic>
    </p:spTree>
    <p:extLst>
      <p:ext uri="{BB962C8B-B14F-4D97-AF65-F5344CB8AC3E}">
        <p14:creationId xmlns:p14="http://schemas.microsoft.com/office/powerpoint/2010/main" val="121107009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6AA627-BDFA-4806-A4D5-B8A20D33C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472" y="412441"/>
            <a:ext cx="3232363" cy="3189495"/>
          </a:xfrm>
          <a:prstGeom prst="rect">
            <a:avLst/>
          </a:prstGeom>
        </p:spPr>
      </p:pic>
      <p:sp>
        <p:nvSpPr>
          <p:cNvPr id="4" name="Rectangle 3">
            <a:extLst>
              <a:ext uri="{FF2B5EF4-FFF2-40B4-BE49-F238E27FC236}">
                <a16:creationId xmlns:a16="http://schemas.microsoft.com/office/drawing/2014/main" id="{23235D8D-0487-403F-9290-64FDE8A50775}"/>
              </a:ext>
            </a:extLst>
          </p:cNvPr>
          <p:cNvSpPr/>
          <p:nvPr/>
        </p:nvSpPr>
        <p:spPr>
          <a:xfrm>
            <a:off x="2185832" y="4158479"/>
            <a:ext cx="7820335" cy="1734064"/>
          </a:xfrm>
          <a:prstGeom prst="rect">
            <a:avLst/>
          </a:prstGeom>
        </p:spPr>
        <p:txBody>
          <a:bodyPr wrap="square">
            <a:spAutoFit/>
          </a:bodyPr>
          <a:lstStyle/>
          <a:p>
            <a:pPr marL="380990" indent="-380990" defTabSz="609585">
              <a:buClr>
                <a:srgbClr val="FFA900"/>
              </a:buClr>
              <a:buFont typeface="LucidaGrande" charset="0"/>
              <a:buChar char="►"/>
            </a:pPr>
            <a:r>
              <a:rPr lang="en-US" sz="2667" dirty="0">
                <a:solidFill>
                  <a:srgbClr val="000000"/>
                </a:solidFill>
                <a:latin typeface="Arial" charset="0"/>
                <a:ea typeface="Arial" charset="0"/>
                <a:cs typeface="Arial" charset="0"/>
              </a:rPr>
              <a:t>Director Of Digital Strategy- Advance Media NY</a:t>
            </a:r>
          </a:p>
          <a:p>
            <a:pPr marL="380990" indent="-380990" defTabSz="609585">
              <a:buClr>
                <a:srgbClr val="FFA900"/>
              </a:buClr>
              <a:buFont typeface="LucidaGrande" charset="0"/>
              <a:buChar char="►"/>
            </a:pPr>
            <a:r>
              <a:rPr lang="en-US" sz="2667" dirty="0">
                <a:solidFill>
                  <a:srgbClr val="000000"/>
                </a:solidFill>
                <a:latin typeface="Arial" charset="0"/>
                <a:ea typeface="Arial" charset="0"/>
                <a:cs typeface="Arial" charset="0"/>
              </a:rPr>
              <a:t>Hockey Mom</a:t>
            </a:r>
          </a:p>
          <a:p>
            <a:pPr marL="380990" indent="-380990" defTabSz="609585">
              <a:buClr>
                <a:srgbClr val="FFA900"/>
              </a:buClr>
              <a:buFont typeface="LucidaGrande" charset="0"/>
              <a:buChar char="►"/>
            </a:pPr>
            <a:r>
              <a:rPr lang="en-US" sz="2667" dirty="0">
                <a:solidFill>
                  <a:srgbClr val="000000"/>
                </a:solidFill>
                <a:latin typeface="Arial" charset="0"/>
                <a:ea typeface="Arial" charset="0"/>
                <a:cs typeface="Arial" charset="0"/>
              </a:rPr>
              <a:t>Upstate New York native</a:t>
            </a:r>
          </a:p>
          <a:p>
            <a:pPr marL="380990" indent="-380990" defTabSz="609585">
              <a:buClr>
                <a:srgbClr val="FFA900"/>
              </a:buClr>
              <a:buFont typeface="LucidaGrande" charset="0"/>
              <a:buChar char="►"/>
            </a:pPr>
            <a:r>
              <a:rPr lang="en-US" sz="2667" dirty="0">
                <a:solidFill>
                  <a:srgbClr val="000000"/>
                </a:solidFill>
                <a:latin typeface="Arial" charset="0"/>
                <a:ea typeface="Arial" charset="0"/>
                <a:cs typeface="Arial" charset="0"/>
              </a:rPr>
              <a:t>Twin</a:t>
            </a:r>
            <a:endParaRPr lang="en-US" sz="2667" dirty="0">
              <a:solidFill>
                <a:prstClr val="black"/>
              </a:solidFill>
              <a:latin typeface="Arial" charset="0"/>
              <a:ea typeface="Arial" charset="0"/>
              <a:cs typeface="Arial" charset="0"/>
            </a:endParaRPr>
          </a:p>
        </p:txBody>
      </p:sp>
      <p:sp>
        <p:nvSpPr>
          <p:cNvPr id="5" name="Rectangle 4">
            <a:extLst>
              <a:ext uri="{FF2B5EF4-FFF2-40B4-BE49-F238E27FC236}">
                <a16:creationId xmlns:a16="http://schemas.microsoft.com/office/drawing/2014/main" id="{5C856C6D-ED6B-4A9A-9296-98A5424942FB}"/>
              </a:ext>
            </a:extLst>
          </p:cNvPr>
          <p:cNvSpPr/>
          <p:nvPr/>
        </p:nvSpPr>
        <p:spPr>
          <a:xfrm>
            <a:off x="92890" y="195541"/>
            <a:ext cx="7489372" cy="666786"/>
          </a:xfrm>
          <a:prstGeom prst="rect">
            <a:avLst/>
          </a:prstGeom>
        </p:spPr>
        <p:txBody>
          <a:bodyPr wrap="square">
            <a:spAutoFit/>
          </a:bodyPr>
          <a:lstStyle/>
          <a:p>
            <a:pPr algn="r" defTabSz="609585">
              <a:buClr>
                <a:srgbClr val="FFA900"/>
              </a:buClr>
            </a:pPr>
            <a:r>
              <a:rPr lang="en-US" sz="3733" dirty="0">
                <a:solidFill>
                  <a:prstClr val="white"/>
                </a:solidFill>
                <a:latin typeface="Arial" charset="0"/>
                <a:ea typeface="Arial" charset="0"/>
                <a:cs typeface="Arial" charset="0"/>
              </a:rPr>
              <a:t>Julie Perkins- Director of Search</a:t>
            </a:r>
          </a:p>
        </p:txBody>
      </p:sp>
    </p:spTree>
    <p:extLst>
      <p:ext uri="{BB962C8B-B14F-4D97-AF65-F5344CB8AC3E}">
        <p14:creationId xmlns:p14="http://schemas.microsoft.com/office/powerpoint/2010/main" val="144324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A2AC16-8028-D74A-A0BA-450486621A77}"/>
              </a:ext>
            </a:extLst>
          </p:cNvPr>
          <p:cNvSpPr/>
          <p:nvPr/>
        </p:nvSpPr>
        <p:spPr>
          <a:xfrm>
            <a:off x="239944" y="239969"/>
            <a:ext cx="11487639"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39943" y="383130"/>
            <a:ext cx="11487639" cy="830997"/>
          </a:xfrm>
          <a:prstGeom prst="rect">
            <a:avLst/>
          </a:prstGeom>
          <a:noFill/>
        </p:spPr>
        <p:txBody>
          <a:bodyPr wrap="square" rtlCol="0">
            <a:spAutoFit/>
          </a:bodyPr>
          <a:lstStyle/>
          <a:p>
            <a:pPr algn="ctr" defTabSz="609585"/>
            <a:r>
              <a:rPr lang="en-US" sz="4800" b="1" dirty="0">
                <a:latin typeface="Arial" charset="0"/>
                <a:ea typeface="Arial" charset="0"/>
                <a:cs typeface="Arial" charset="0"/>
              </a:rPr>
              <a:t>Page Speed - What is it?</a:t>
            </a:r>
          </a:p>
        </p:txBody>
      </p:sp>
      <p:sp>
        <p:nvSpPr>
          <p:cNvPr id="6" name="Content Placeholder 3">
            <a:extLst>
              <a:ext uri="{FF2B5EF4-FFF2-40B4-BE49-F238E27FC236}">
                <a16:creationId xmlns:a16="http://schemas.microsoft.com/office/drawing/2014/main" id="{EB318EC1-C1B6-40C5-AC17-354FCE9CC6BD}"/>
              </a:ext>
            </a:extLst>
          </p:cNvPr>
          <p:cNvSpPr txBox="1">
            <a:spLocks/>
          </p:cNvSpPr>
          <p:nvPr/>
        </p:nvSpPr>
        <p:spPr>
          <a:xfrm>
            <a:off x="957939" y="1416595"/>
            <a:ext cx="8638904" cy="267062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219170">
              <a:spcBef>
                <a:spcPts val="1333"/>
              </a:spcBef>
              <a:buNone/>
            </a:pPr>
            <a:endParaRPr lang="en-US" sz="3733" dirty="0">
              <a:solidFill>
                <a:prstClr val="black"/>
              </a:solidFill>
              <a:latin typeface="Calibri" panose="020F0502020204030204"/>
            </a:endParaRPr>
          </a:p>
          <a:p>
            <a:pPr marL="0" indent="0" defTabSz="1219170">
              <a:spcBef>
                <a:spcPts val="1333"/>
              </a:spcBef>
              <a:buNone/>
            </a:pPr>
            <a:endParaRPr lang="en-US" sz="3733" dirty="0">
              <a:solidFill>
                <a:prstClr val="black"/>
              </a:solidFill>
              <a:latin typeface="Calibri" panose="020F0502020204030204"/>
            </a:endParaRPr>
          </a:p>
          <a:p>
            <a:pPr marL="0" indent="0" defTabSz="1219170">
              <a:spcBef>
                <a:spcPts val="1333"/>
              </a:spcBef>
              <a:buNone/>
            </a:pPr>
            <a:endParaRPr lang="en-US" sz="3733" dirty="0">
              <a:solidFill>
                <a:prstClr val="black"/>
              </a:solidFill>
              <a:latin typeface="Calibri" panose="020F0502020204030204"/>
            </a:endParaRPr>
          </a:p>
          <a:p>
            <a:pPr marL="0" indent="0" defTabSz="1219170">
              <a:spcBef>
                <a:spcPts val="1333"/>
              </a:spcBef>
              <a:buNone/>
            </a:pPr>
            <a:endParaRPr lang="en-US" sz="3733" dirty="0">
              <a:solidFill>
                <a:prstClr val="black"/>
              </a:solidFill>
              <a:latin typeface="Calibri" panose="020F0502020204030204"/>
            </a:endParaRPr>
          </a:p>
        </p:txBody>
      </p:sp>
      <p:pic>
        <p:nvPicPr>
          <p:cNvPr id="7" name="Picture 6">
            <a:extLst>
              <a:ext uri="{FF2B5EF4-FFF2-40B4-BE49-F238E27FC236}">
                <a16:creationId xmlns:a16="http://schemas.microsoft.com/office/drawing/2014/main" id="{A7D2175D-1D5D-4E6B-B1ED-C60BC7AF6AE3}"/>
              </a:ext>
            </a:extLst>
          </p:cNvPr>
          <p:cNvPicPr>
            <a:picLocks noChangeAspect="1"/>
          </p:cNvPicPr>
          <p:nvPr/>
        </p:nvPicPr>
        <p:blipFill>
          <a:blip r:embed="rId3"/>
          <a:stretch>
            <a:fillRect/>
          </a:stretch>
        </p:blipFill>
        <p:spPr>
          <a:xfrm>
            <a:off x="793790" y="2385713"/>
            <a:ext cx="4943211" cy="2832047"/>
          </a:xfrm>
          <a:prstGeom prst="rect">
            <a:avLst/>
          </a:prstGeom>
        </p:spPr>
      </p:pic>
      <p:pic>
        <p:nvPicPr>
          <p:cNvPr id="8" name="Picture 7">
            <a:extLst>
              <a:ext uri="{FF2B5EF4-FFF2-40B4-BE49-F238E27FC236}">
                <a16:creationId xmlns:a16="http://schemas.microsoft.com/office/drawing/2014/main" id="{32189835-059D-4D30-AE4B-47CC3C6F654D}"/>
              </a:ext>
            </a:extLst>
          </p:cNvPr>
          <p:cNvPicPr>
            <a:picLocks noChangeAspect="1"/>
          </p:cNvPicPr>
          <p:nvPr/>
        </p:nvPicPr>
        <p:blipFill>
          <a:blip r:embed="rId4"/>
          <a:stretch>
            <a:fillRect/>
          </a:stretch>
        </p:blipFill>
        <p:spPr>
          <a:xfrm>
            <a:off x="6293387" y="2402237"/>
            <a:ext cx="4943211" cy="2805960"/>
          </a:xfrm>
          <a:prstGeom prst="rect">
            <a:avLst/>
          </a:prstGeom>
        </p:spPr>
      </p:pic>
    </p:spTree>
    <p:extLst>
      <p:ext uri="{BB962C8B-B14F-4D97-AF65-F5344CB8AC3E}">
        <p14:creationId xmlns:p14="http://schemas.microsoft.com/office/powerpoint/2010/main" val="3142010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iphone">
            <a:extLst>
              <a:ext uri="{FF2B5EF4-FFF2-40B4-BE49-F238E27FC236}">
                <a16:creationId xmlns:a16="http://schemas.microsoft.com/office/drawing/2014/main" id="{FF70C02E-92E6-4A5F-A7EE-71C188D62C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836"/>
          <a:stretch/>
        </p:blipFill>
        <p:spPr bwMode="auto">
          <a:xfrm>
            <a:off x="7027226" y="1954605"/>
            <a:ext cx="4426021" cy="4025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E217A37-AD7A-594B-8DD4-953DCC1B659C}"/>
              </a:ext>
            </a:extLst>
          </p:cNvPr>
          <p:cNvSpPr/>
          <p:nvPr/>
        </p:nvSpPr>
        <p:spPr>
          <a:xfrm>
            <a:off x="239944" y="239969"/>
            <a:ext cx="11487639"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2F1BF5B-70E4-4A19-AF41-86B6A4DB8F6F}"/>
              </a:ext>
            </a:extLst>
          </p:cNvPr>
          <p:cNvSpPr/>
          <p:nvPr/>
        </p:nvSpPr>
        <p:spPr>
          <a:xfrm>
            <a:off x="197396" y="406804"/>
            <a:ext cx="11530187" cy="784830"/>
          </a:xfrm>
          <a:prstGeom prst="rect">
            <a:avLst/>
          </a:prstGeom>
        </p:spPr>
        <p:txBody>
          <a:bodyPr wrap="square">
            <a:spAutoFit/>
          </a:bodyPr>
          <a:lstStyle/>
          <a:p>
            <a:pPr algn="ctr" defTabSz="609585"/>
            <a:r>
              <a:rPr lang="en-US" sz="4500" b="1" dirty="0">
                <a:latin typeface="Arial" panose="020B0604020202020204" pitchFamily="34" charset="0"/>
                <a:cs typeface="Arial" panose="020B0604020202020204" pitchFamily="34" charset="0"/>
              </a:rPr>
              <a:t>Mobile Page Speed as a Ranking Factor</a:t>
            </a:r>
          </a:p>
        </p:txBody>
      </p:sp>
      <p:sp>
        <p:nvSpPr>
          <p:cNvPr id="3" name="Rectangle 2">
            <a:extLst>
              <a:ext uri="{FF2B5EF4-FFF2-40B4-BE49-F238E27FC236}">
                <a16:creationId xmlns:a16="http://schemas.microsoft.com/office/drawing/2014/main" id="{FB0C1485-3EF3-4BE4-8C0A-6FE8BE37B36D}"/>
              </a:ext>
            </a:extLst>
          </p:cNvPr>
          <p:cNvSpPr/>
          <p:nvPr/>
        </p:nvSpPr>
        <p:spPr>
          <a:xfrm>
            <a:off x="458652" y="2426181"/>
            <a:ext cx="7367992" cy="3046988"/>
          </a:xfrm>
          <a:prstGeom prst="rect">
            <a:avLst/>
          </a:prstGeom>
        </p:spPr>
        <p:txBody>
          <a:bodyPr wrap="square">
            <a:spAutoFit/>
          </a:bodyPr>
          <a:lstStyle/>
          <a:p>
            <a:pPr defTabSz="609585"/>
            <a:r>
              <a:rPr lang="en-US" sz="2400" b="1" dirty="0">
                <a:solidFill>
                  <a:prstClr val="black"/>
                </a:solidFill>
                <a:latin typeface="Calibri" panose="020F0502020204030204"/>
              </a:rPr>
              <a:t>April 2010: </a:t>
            </a:r>
            <a:r>
              <a:rPr lang="en-US" sz="2400" dirty="0">
                <a:solidFill>
                  <a:prstClr val="black"/>
                </a:solidFill>
                <a:latin typeface="Calibri" panose="020F0502020204030204"/>
              </a:rPr>
              <a:t>Desktop page speed became a ranking factor: </a:t>
            </a:r>
          </a:p>
          <a:p>
            <a:pPr marL="609585" lvl="1" defTabSz="609585"/>
            <a:r>
              <a:rPr lang="en-US" sz="2400" dirty="0">
                <a:solidFill>
                  <a:prstClr val="black"/>
                </a:solidFill>
                <a:latin typeface="Calibri" panose="020F0502020204030204"/>
                <a:hlinkClick r:id="rId3"/>
              </a:rPr>
              <a:t>https://webmasters.googleblog.com/2010/04/using-site-speed-in-web-search-ranking.html</a:t>
            </a:r>
            <a:r>
              <a:rPr lang="en-US" sz="2400" dirty="0">
                <a:solidFill>
                  <a:prstClr val="black"/>
                </a:solidFill>
                <a:latin typeface="Calibri" panose="020F0502020204030204"/>
              </a:rPr>
              <a:t> </a:t>
            </a:r>
          </a:p>
          <a:p>
            <a:pPr marL="609585" lvl="1" defTabSz="609585"/>
            <a:endParaRPr lang="en-US" sz="2400" dirty="0">
              <a:solidFill>
                <a:prstClr val="black"/>
              </a:solidFill>
              <a:latin typeface="Calibri" panose="020F0502020204030204"/>
            </a:endParaRPr>
          </a:p>
          <a:p>
            <a:pPr defTabSz="609585"/>
            <a:r>
              <a:rPr lang="en-US" sz="2400" b="1" dirty="0">
                <a:solidFill>
                  <a:prstClr val="black"/>
                </a:solidFill>
                <a:latin typeface="Calibri" panose="020F0502020204030204"/>
              </a:rPr>
              <a:t>July 2018: </a:t>
            </a:r>
            <a:r>
              <a:rPr lang="en-US" sz="2400" dirty="0">
                <a:solidFill>
                  <a:prstClr val="black"/>
                </a:solidFill>
                <a:latin typeface="Calibri" panose="020F0502020204030204"/>
              </a:rPr>
              <a:t>Mobile page speed becomes a ranking factor: 	</a:t>
            </a:r>
          </a:p>
          <a:p>
            <a:pPr marL="609585" lvl="1" defTabSz="609585"/>
            <a:r>
              <a:rPr lang="en-US" sz="2400" dirty="0">
                <a:solidFill>
                  <a:prstClr val="black"/>
                </a:solidFill>
                <a:latin typeface="Calibri" panose="020F0502020204030204"/>
                <a:hlinkClick r:id="rId4"/>
              </a:rPr>
              <a:t>https://webmasters.googleblog.com/2018/01/using-page-speed-in-mobile-search.html</a:t>
            </a:r>
            <a:r>
              <a:rPr lang="en-US" sz="2400" dirty="0">
                <a:solidFill>
                  <a:prstClr val="black"/>
                </a:solidFill>
                <a:latin typeface="Calibri" panose="020F0502020204030204"/>
              </a:rPr>
              <a:t> </a:t>
            </a:r>
          </a:p>
        </p:txBody>
      </p:sp>
    </p:spTree>
    <p:extLst>
      <p:ext uri="{BB962C8B-B14F-4D97-AF65-F5344CB8AC3E}">
        <p14:creationId xmlns:p14="http://schemas.microsoft.com/office/powerpoint/2010/main" val="3977026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2AFCED-05F5-EC44-9FC2-FA07F6F634CA}"/>
              </a:ext>
            </a:extLst>
          </p:cNvPr>
          <p:cNvSpPr/>
          <p:nvPr/>
        </p:nvSpPr>
        <p:spPr>
          <a:xfrm>
            <a:off x="239944" y="239969"/>
            <a:ext cx="11487639"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C36A403-9C06-46D7-A292-505615678C83}"/>
              </a:ext>
            </a:extLst>
          </p:cNvPr>
          <p:cNvSpPr/>
          <p:nvPr/>
        </p:nvSpPr>
        <p:spPr>
          <a:xfrm>
            <a:off x="355930" y="1671417"/>
            <a:ext cx="4681020" cy="738664"/>
          </a:xfrm>
          <a:prstGeom prst="rect">
            <a:avLst/>
          </a:prstGeom>
        </p:spPr>
        <p:txBody>
          <a:bodyPr wrap="square">
            <a:spAutoFit/>
          </a:bodyPr>
          <a:lstStyle/>
          <a:p>
            <a:pPr defTabSz="609585"/>
            <a:r>
              <a:rPr lang="en-US" sz="2400" dirty="0">
                <a:solidFill>
                  <a:prstClr val="black"/>
                </a:solidFill>
                <a:latin typeface="Arial" panose="020B0604020202020204" pitchFamily="34" charset="0"/>
                <a:cs typeface="Arial" panose="020B0604020202020204" pitchFamily="34" charset="0"/>
              </a:rPr>
              <a:t>Test your site speed with Google: </a:t>
            </a:r>
            <a:r>
              <a:rPr lang="en-US" dirty="0">
                <a:solidFill>
                  <a:prstClr val="black"/>
                </a:solidFill>
                <a:latin typeface="Arial" panose="020B0604020202020204" pitchFamily="34" charset="0"/>
                <a:cs typeface="Arial" panose="020B0604020202020204" pitchFamily="34" charset="0"/>
                <a:hlinkClick r:id="rId2"/>
              </a:rPr>
              <a:t>https://testmysite.thinkwithgoogle.com</a:t>
            </a:r>
            <a:r>
              <a:rPr lang="en-US" dirty="0">
                <a:solidFill>
                  <a:prstClr val="black"/>
                </a:solidFill>
                <a:latin typeface="Arial" panose="020B0604020202020204" pitchFamily="34" charset="0"/>
                <a:cs typeface="Arial" panose="020B0604020202020204" pitchFamily="34" charset="0"/>
              </a:rPr>
              <a:t> </a:t>
            </a:r>
          </a:p>
        </p:txBody>
      </p:sp>
      <p:pic>
        <p:nvPicPr>
          <p:cNvPr id="3" name="Picture 2" descr="A screenshot of a cell phone&#10;&#10;Description generated with very high confidence">
            <a:extLst>
              <a:ext uri="{FF2B5EF4-FFF2-40B4-BE49-F238E27FC236}">
                <a16:creationId xmlns:a16="http://schemas.microsoft.com/office/drawing/2014/main" id="{CAA22C77-719F-43D8-8910-F39485954024}"/>
              </a:ext>
            </a:extLst>
          </p:cNvPr>
          <p:cNvPicPr>
            <a:picLocks noChangeAspect="1"/>
          </p:cNvPicPr>
          <p:nvPr/>
        </p:nvPicPr>
        <p:blipFill>
          <a:blip r:embed="rId3"/>
          <a:stretch>
            <a:fillRect/>
          </a:stretch>
        </p:blipFill>
        <p:spPr>
          <a:xfrm>
            <a:off x="2199482" y="2656202"/>
            <a:ext cx="6864201" cy="3673226"/>
          </a:xfrm>
          <a:prstGeom prst="rect">
            <a:avLst/>
          </a:prstGeom>
        </p:spPr>
      </p:pic>
      <p:sp>
        <p:nvSpPr>
          <p:cNvPr id="4" name="Rectangle 3">
            <a:extLst>
              <a:ext uri="{FF2B5EF4-FFF2-40B4-BE49-F238E27FC236}">
                <a16:creationId xmlns:a16="http://schemas.microsoft.com/office/drawing/2014/main" id="{E66B1FD3-9B42-4639-B869-607419E3BF60}"/>
              </a:ext>
            </a:extLst>
          </p:cNvPr>
          <p:cNvSpPr/>
          <p:nvPr/>
        </p:nvSpPr>
        <p:spPr>
          <a:xfrm>
            <a:off x="239944" y="421185"/>
            <a:ext cx="11487639" cy="830997"/>
          </a:xfrm>
          <a:prstGeom prst="rect">
            <a:avLst/>
          </a:prstGeom>
        </p:spPr>
        <p:txBody>
          <a:bodyPr wrap="square">
            <a:spAutoFit/>
          </a:bodyPr>
          <a:lstStyle/>
          <a:p>
            <a:pPr algn="ctr" defTabSz="609585"/>
            <a:r>
              <a:rPr lang="en-US" sz="4800" b="1" dirty="0">
                <a:latin typeface="Arial" panose="020B0604020202020204" pitchFamily="34" charset="0"/>
                <a:cs typeface="Arial" panose="020B0604020202020204" pitchFamily="34" charset="0"/>
              </a:rPr>
              <a:t>PAGE SPEED – Traffic Loss</a:t>
            </a:r>
          </a:p>
        </p:txBody>
      </p:sp>
      <p:sp>
        <p:nvSpPr>
          <p:cNvPr id="5" name="Rectangle 4">
            <a:extLst>
              <a:ext uri="{FF2B5EF4-FFF2-40B4-BE49-F238E27FC236}">
                <a16:creationId xmlns:a16="http://schemas.microsoft.com/office/drawing/2014/main" id="{7DE77602-6C78-4AAA-B4C5-5BCCD3073829}"/>
              </a:ext>
            </a:extLst>
          </p:cNvPr>
          <p:cNvSpPr/>
          <p:nvPr/>
        </p:nvSpPr>
        <p:spPr>
          <a:xfrm>
            <a:off x="5631582" y="1671417"/>
            <a:ext cx="6096000" cy="738664"/>
          </a:xfrm>
          <a:prstGeom prst="rect">
            <a:avLst/>
          </a:prstGeom>
        </p:spPr>
        <p:txBody>
          <a:bodyPr>
            <a:spAutoFit/>
          </a:bodyPr>
          <a:lstStyle/>
          <a:p>
            <a:pPr defTabSz="609585"/>
            <a:r>
              <a:rPr lang="en-US" sz="2400" dirty="0">
                <a:solidFill>
                  <a:prstClr val="black"/>
                </a:solidFill>
                <a:latin typeface="Arial" panose="020B0604020202020204" pitchFamily="34" charset="0"/>
                <a:cs typeface="Arial" panose="020B0604020202020204" pitchFamily="34" charset="0"/>
              </a:rPr>
              <a:t>You can evaluate page speed here: </a:t>
            </a:r>
            <a:r>
              <a:rPr lang="en-US" dirty="0">
                <a:solidFill>
                  <a:prstClr val="black"/>
                </a:solidFill>
                <a:latin typeface="Arial" panose="020B0604020202020204" pitchFamily="34" charset="0"/>
                <a:cs typeface="Arial" panose="020B0604020202020204" pitchFamily="34" charset="0"/>
                <a:hlinkClick r:id="rId4"/>
              </a:rPr>
              <a:t>https://developers.google.com/speed/pagespeed/insights/</a:t>
            </a:r>
            <a:r>
              <a:rPr lang="en-US"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59218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172A1-52D8-8742-8FD9-AFB350642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7F08671-A4ED-F747-876C-054A8375A33F}"/>
              </a:ext>
            </a:extLst>
          </p:cNvPr>
          <p:cNvSpPr/>
          <p:nvPr/>
        </p:nvSpPr>
        <p:spPr>
          <a:xfrm>
            <a:off x="-1"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endParaRPr>
          </a:p>
        </p:txBody>
      </p:sp>
      <p:sp>
        <p:nvSpPr>
          <p:cNvPr id="5" name="Rectangle 4">
            <a:extLst>
              <a:ext uri="{FF2B5EF4-FFF2-40B4-BE49-F238E27FC236}">
                <a16:creationId xmlns:a16="http://schemas.microsoft.com/office/drawing/2014/main" id="{0429F533-D888-D04A-8558-44DF01A383A2}"/>
              </a:ext>
            </a:extLst>
          </p:cNvPr>
          <p:cNvSpPr/>
          <p:nvPr/>
        </p:nvSpPr>
        <p:spPr>
          <a:xfrm>
            <a:off x="1094014" y="1045020"/>
            <a:ext cx="10009414" cy="1853107"/>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6" name="Rectangle 5">
            <a:extLst>
              <a:ext uri="{FF2B5EF4-FFF2-40B4-BE49-F238E27FC236}">
                <a16:creationId xmlns:a16="http://schemas.microsoft.com/office/drawing/2014/main" id="{94256861-86D6-D14B-90C8-6089E56CD61F}"/>
              </a:ext>
            </a:extLst>
          </p:cNvPr>
          <p:cNvSpPr/>
          <p:nvPr/>
        </p:nvSpPr>
        <p:spPr>
          <a:xfrm>
            <a:off x="1084882" y="1431084"/>
            <a:ext cx="10009414" cy="1015663"/>
          </a:xfrm>
          <a:prstGeom prst="rect">
            <a:avLst/>
          </a:prstGeom>
        </p:spPr>
        <p:txBody>
          <a:bodyPr wrap="square">
            <a:spAutoFit/>
          </a:bodyPr>
          <a:lstStyle/>
          <a:p>
            <a:pPr algn="ctr">
              <a:spcBef>
                <a:spcPts val="750"/>
              </a:spcBef>
              <a:spcAft>
                <a:spcPts val="2625"/>
              </a:spcAft>
            </a:pPr>
            <a:r>
              <a:rPr lang="en-US" sz="6000" b="1" dirty="0">
                <a:solidFill>
                  <a:srgbClr val="272726"/>
                </a:solidFill>
                <a:latin typeface="Arial" panose="020B0604020202020204" pitchFamily="34" charset="0"/>
                <a:ea typeface="Times New Roman" panose="02020603050405020304" pitchFamily="18" charset="0"/>
                <a:cs typeface="Arial" panose="020B0604020202020204" pitchFamily="34" charset="0"/>
              </a:rPr>
              <a:t>5. Add a value proposition</a:t>
            </a:r>
          </a:p>
        </p:txBody>
      </p:sp>
      <p:sp>
        <p:nvSpPr>
          <p:cNvPr id="9" name="Rectangle 8">
            <a:extLst>
              <a:ext uri="{FF2B5EF4-FFF2-40B4-BE49-F238E27FC236}">
                <a16:creationId xmlns:a16="http://schemas.microsoft.com/office/drawing/2014/main" id="{D93EAF84-46D6-F44E-8A3F-579B6D11553B}"/>
              </a:ext>
            </a:extLst>
          </p:cNvPr>
          <p:cNvSpPr/>
          <p:nvPr/>
        </p:nvSpPr>
        <p:spPr>
          <a:xfrm>
            <a:off x="239298" y="5012871"/>
            <a:ext cx="11680744" cy="1570733"/>
          </a:xfrm>
          <a:prstGeom prst="rect">
            <a:avLst/>
          </a:prstGeom>
          <a:solidFill>
            <a:srgbClr val="27272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10" name="Picture 9">
            <a:extLst>
              <a:ext uri="{FF2B5EF4-FFF2-40B4-BE49-F238E27FC236}">
                <a16:creationId xmlns:a16="http://schemas.microsoft.com/office/drawing/2014/main" id="{BD583F61-43AC-4F42-BA97-2BF9D7A8D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2434" y="5739411"/>
            <a:ext cx="2025618" cy="632489"/>
          </a:xfrm>
          <a:prstGeom prst="rect">
            <a:avLst/>
          </a:prstGeom>
        </p:spPr>
      </p:pic>
      <p:pic>
        <p:nvPicPr>
          <p:cNvPr id="1026" name="Picture 2" descr="Related image">
            <a:extLst>
              <a:ext uri="{FF2B5EF4-FFF2-40B4-BE49-F238E27FC236}">
                <a16:creationId xmlns:a16="http://schemas.microsoft.com/office/drawing/2014/main" id="{965C9B80-5D7A-41DD-B721-787E7B48C3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1283" y="3464314"/>
            <a:ext cx="8113893" cy="243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19024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A3A9C-DB12-9943-BEA4-B7EE06E58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217F40-1FC5-4748-A41C-C8DB9946426D}"/>
              </a:ext>
            </a:extLst>
          </p:cNvPr>
          <p:cNvSpPr/>
          <p:nvPr/>
        </p:nvSpPr>
        <p:spPr>
          <a:xfrm>
            <a:off x="-12700" y="0"/>
            <a:ext cx="1222375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15CA11D-3B08-E74A-8343-FF3DBB7DFDB4}"/>
              </a:ext>
            </a:extLst>
          </p:cNvPr>
          <p:cNvSpPr/>
          <p:nvPr/>
        </p:nvSpPr>
        <p:spPr>
          <a:xfrm>
            <a:off x="1110343" y="703255"/>
            <a:ext cx="10009414" cy="5436287"/>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2" name="Rectangle 1">
            <a:extLst>
              <a:ext uri="{FF2B5EF4-FFF2-40B4-BE49-F238E27FC236}">
                <a16:creationId xmlns:a16="http://schemas.microsoft.com/office/drawing/2014/main" id="{020B5219-6D96-48FF-B21D-AA8F53CA750F}"/>
              </a:ext>
            </a:extLst>
          </p:cNvPr>
          <p:cNvSpPr/>
          <p:nvPr/>
        </p:nvSpPr>
        <p:spPr>
          <a:xfrm>
            <a:off x="1451237" y="1235152"/>
            <a:ext cx="9289525" cy="4355038"/>
          </a:xfrm>
          <a:prstGeom prst="rect">
            <a:avLst/>
          </a:prstGeom>
        </p:spPr>
        <p:txBody>
          <a:bodyPr wrap="square">
            <a:spAutoFit/>
          </a:bodyPr>
          <a:lstStyle/>
          <a:p>
            <a:pPr algn="ctr">
              <a:spcBef>
                <a:spcPts val="750"/>
              </a:spcBef>
              <a:spcAft>
                <a:spcPts val="2625"/>
              </a:spcAft>
            </a:pPr>
            <a:r>
              <a:rPr lang="en-US" sz="4800" b="1">
                <a:solidFill>
                  <a:schemeClr val="bg1"/>
                </a:solidFill>
                <a:latin typeface="Arial" panose="020B0604020202020204" pitchFamily="34" charset="0"/>
                <a:ea typeface="Times New Roman" panose="02020603050405020304" pitchFamily="18" charset="0"/>
                <a:cs typeface="Arial" panose="020B0604020202020204" pitchFamily="34" charset="0"/>
              </a:rPr>
              <a:t>[our company] is where</a:t>
            </a:r>
          </a:p>
          <a:p>
            <a:pPr algn="ctr">
              <a:spcBef>
                <a:spcPts val="750"/>
              </a:spcBef>
              <a:spcAft>
                <a:spcPts val="2625"/>
              </a:spcAft>
            </a:pPr>
            <a:r>
              <a:rPr lang="en-US" sz="4800" b="1">
                <a:solidFill>
                  <a:schemeClr val="bg1"/>
                </a:solidFill>
                <a:latin typeface="Arial" panose="020B0604020202020204" pitchFamily="34" charset="0"/>
                <a:ea typeface="Times New Roman" panose="02020603050405020304" pitchFamily="18" charset="0"/>
                <a:cs typeface="Arial" panose="020B0604020202020204" pitchFamily="34" charset="0"/>
              </a:rPr>
              <a:t>[our audience] gets</a:t>
            </a:r>
          </a:p>
          <a:p>
            <a:pPr algn="ctr">
              <a:spcBef>
                <a:spcPts val="750"/>
              </a:spcBef>
              <a:spcAft>
                <a:spcPts val="2625"/>
              </a:spcAft>
            </a:pPr>
            <a:r>
              <a:rPr lang="en-US" sz="4800" b="1">
                <a:solidFill>
                  <a:schemeClr val="bg1"/>
                </a:solidFill>
                <a:latin typeface="Arial" panose="020B0604020202020204" pitchFamily="34" charset="0"/>
                <a:ea typeface="Times New Roman" panose="02020603050405020304" pitchFamily="18" charset="0"/>
                <a:cs typeface="Arial" panose="020B0604020202020204" pitchFamily="34" charset="0"/>
              </a:rPr>
              <a:t>[what information] that offers</a:t>
            </a:r>
          </a:p>
          <a:p>
            <a:pPr algn="ctr">
              <a:spcBef>
                <a:spcPts val="750"/>
              </a:spcBef>
              <a:spcAft>
                <a:spcPts val="2625"/>
              </a:spcAft>
            </a:pPr>
            <a:r>
              <a:rPr lang="en-US" sz="4800" b="1">
                <a:solidFill>
                  <a:schemeClr val="bg1"/>
                </a:solidFill>
                <a:latin typeface="Arial" panose="020B0604020202020204" pitchFamily="34" charset="0"/>
                <a:ea typeface="Times New Roman" panose="02020603050405020304" pitchFamily="18" charset="0"/>
                <a:cs typeface="Arial" panose="020B0604020202020204" pitchFamily="34" charset="0"/>
              </a:rPr>
              <a:t>[what benefit].</a:t>
            </a:r>
          </a:p>
        </p:txBody>
      </p:sp>
    </p:spTree>
    <p:extLst>
      <p:ext uri="{BB962C8B-B14F-4D97-AF65-F5344CB8AC3E}">
        <p14:creationId xmlns:p14="http://schemas.microsoft.com/office/powerpoint/2010/main" val="136285183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www.webfeatcomplete.com/wp-content/uploads/2017/05/MC-Logistics-Feature-1.png">
            <a:extLst>
              <a:ext uri="{FF2B5EF4-FFF2-40B4-BE49-F238E27FC236}">
                <a16:creationId xmlns:a16="http://schemas.microsoft.com/office/drawing/2014/main" id="{034AED79-13A1-411F-A9E7-7ACA64B54E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2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43373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st-homepage-fitness-blender">
            <a:extLst>
              <a:ext uri="{FF2B5EF4-FFF2-40B4-BE49-F238E27FC236}">
                <a16:creationId xmlns:a16="http://schemas.microsoft.com/office/drawing/2014/main" id="{3D7371A2-555F-430B-885A-2AD54E42C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59" y="540342"/>
            <a:ext cx="11620500" cy="54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42427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5 Creative &amp;#038; Engaging Examples of About Us Pages">
            <a:extLst>
              <a:ext uri="{FF2B5EF4-FFF2-40B4-BE49-F238E27FC236}">
                <a16:creationId xmlns:a16="http://schemas.microsoft.com/office/drawing/2014/main" id="{8902B587-634B-4FB8-BA37-6BF8F0295A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28"/>
          <a:stretch/>
        </p:blipFill>
        <p:spPr bwMode="auto">
          <a:xfrm>
            <a:off x="1364522" y="154984"/>
            <a:ext cx="9462955" cy="629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40950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DA1FD6-A6B6-2D4A-A100-59BD239CD465}"/>
              </a:ext>
            </a:extLst>
          </p:cNvPr>
          <p:cNvPicPr>
            <a:picLocks noChangeAspect="1"/>
          </p:cNvPicPr>
          <p:nvPr/>
        </p:nvPicPr>
        <p:blipFill>
          <a:blip r:embed="rId3">
            <a:duotone>
              <a:prstClr val="black"/>
              <a:srgbClr val="FF9900">
                <a:tint val="45000"/>
                <a:satMod val="400000"/>
              </a:srgbClr>
            </a:duotone>
          </a:blip>
          <a:stretch>
            <a:fillRect/>
          </a:stretch>
        </p:blipFill>
        <p:spPr>
          <a:xfrm>
            <a:off x="2051957" y="1680693"/>
            <a:ext cx="8088086" cy="4755795"/>
          </a:xfrm>
          <a:prstGeom prst="rect">
            <a:avLst/>
          </a:prstGeom>
        </p:spPr>
      </p:pic>
      <p:grpSp>
        <p:nvGrpSpPr>
          <p:cNvPr id="10" name="Group 9">
            <a:extLst>
              <a:ext uri="{FF2B5EF4-FFF2-40B4-BE49-F238E27FC236}">
                <a16:creationId xmlns:a16="http://schemas.microsoft.com/office/drawing/2014/main" id="{63048976-C7D9-C843-AF2A-6EEBD7C26943}"/>
              </a:ext>
            </a:extLst>
          </p:cNvPr>
          <p:cNvGrpSpPr/>
          <p:nvPr/>
        </p:nvGrpSpPr>
        <p:grpSpPr>
          <a:xfrm>
            <a:off x="121746" y="-11151"/>
            <a:ext cx="11880190" cy="6881508"/>
            <a:chOff x="121746" y="-11151"/>
            <a:chExt cx="11880190" cy="6881508"/>
          </a:xfrm>
        </p:grpSpPr>
        <p:sp>
          <p:nvSpPr>
            <p:cNvPr id="11" name="Subtitle 2">
              <a:extLst>
                <a:ext uri="{FF2B5EF4-FFF2-40B4-BE49-F238E27FC236}">
                  <a16:creationId xmlns:a16="http://schemas.microsoft.com/office/drawing/2014/main" id="{0F74E582-F963-1143-BBA1-A38400C4CBDC}"/>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a:solidFill>
                    <a:srgbClr val="000000">
                      <a:lumMod val="85000"/>
                      <a:lumOff val="15000"/>
                    </a:srgbClr>
                  </a:solidFill>
                  <a:latin typeface="Arial" panose="020B0604020202020204" pitchFamily="34" charset="0"/>
                </a:rPr>
                <a:t>A D V A N C E   M E D I A   N E W   Y O R K</a:t>
              </a:r>
            </a:p>
          </p:txBody>
        </p:sp>
        <p:cxnSp>
          <p:nvCxnSpPr>
            <p:cNvPr id="12" name="Straight Connector 11">
              <a:extLst>
                <a:ext uri="{FF2B5EF4-FFF2-40B4-BE49-F238E27FC236}">
                  <a16:creationId xmlns:a16="http://schemas.microsoft.com/office/drawing/2014/main" id="{BB5B4DA2-9AB9-234E-BD73-78A5A7CE1108}"/>
                </a:ext>
              </a:extLst>
            </p:cNvPr>
            <p:cNvCxnSpPr>
              <a:cxnSpLocks/>
            </p:cNvCxnSpPr>
            <p:nvPr/>
          </p:nvCxnSpPr>
          <p:spPr>
            <a:xfrm flipV="1">
              <a:off x="3233531" y="6635744"/>
              <a:ext cx="8713663" cy="14914"/>
            </a:xfrm>
            <a:prstGeom prst="line">
              <a:avLst/>
            </a:prstGeom>
            <a:noFill/>
            <a:ln w="6350" cap="flat" cmpd="sng" algn="ctr">
              <a:solidFill>
                <a:srgbClr val="FF9900"/>
              </a:solidFill>
              <a:prstDash val="solid"/>
              <a:miter lim="800000"/>
            </a:ln>
            <a:effectLst/>
          </p:spPr>
        </p:cxnSp>
        <p:cxnSp>
          <p:nvCxnSpPr>
            <p:cNvPr id="13" name="Straight Connector 12">
              <a:extLst>
                <a:ext uri="{FF2B5EF4-FFF2-40B4-BE49-F238E27FC236}">
                  <a16:creationId xmlns:a16="http://schemas.microsoft.com/office/drawing/2014/main" id="{58B60175-34A9-A14F-BA20-2FA5B2BFBF57}"/>
                </a:ext>
              </a:extLst>
            </p:cNvPr>
            <p:cNvCxnSpPr>
              <a:cxnSpLocks/>
            </p:cNvCxnSpPr>
            <p:nvPr/>
          </p:nvCxnSpPr>
          <p:spPr>
            <a:xfrm flipV="1">
              <a:off x="11959894" y="-11151"/>
              <a:ext cx="0" cy="6637110"/>
            </a:xfrm>
            <a:prstGeom prst="line">
              <a:avLst/>
            </a:prstGeom>
            <a:noFill/>
            <a:ln w="6350" cap="flat" cmpd="sng" algn="ctr">
              <a:solidFill>
                <a:srgbClr val="FF9900"/>
              </a:solidFill>
              <a:prstDash val="solid"/>
              <a:miter lim="800000"/>
            </a:ln>
            <a:effectLst/>
          </p:spPr>
        </p:cxnSp>
        <p:sp>
          <p:nvSpPr>
            <p:cNvPr id="14" name="Rectangle 13">
              <a:extLst>
                <a:ext uri="{FF2B5EF4-FFF2-40B4-BE49-F238E27FC236}">
                  <a16:creationId xmlns:a16="http://schemas.microsoft.com/office/drawing/2014/main" id="{086678B6-9035-4542-B612-3718DB152C7F}"/>
                </a:ext>
              </a:extLst>
            </p:cNvPr>
            <p:cNvSpPr/>
            <p:nvPr/>
          </p:nvSpPr>
          <p:spPr>
            <a:xfrm>
              <a:off x="11428262" y="6098318"/>
              <a:ext cx="573674" cy="547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F8E4825-107F-B84D-B112-F62993256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2545" y="6141021"/>
              <a:ext cx="517448" cy="517448"/>
            </a:xfrm>
            <a:prstGeom prst="rect">
              <a:avLst/>
            </a:prstGeom>
          </p:spPr>
        </p:pic>
      </p:grpSp>
      <p:sp>
        <p:nvSpPr>
          <p:cNvPr id="16" name="Rectangle 15">
            <a:extLst>
              <a:ext uri="{FF2B5EF4-FFF2-40B4-BE49-F238E27FC236}">
                <a16:creationId xmlns:a16="http://schemas.microsoft.com/office/drawing/2014/main" id="{4CE62775-4FE8-A949-942C-B2A62A26A38A}"/>
              </a:ext>
            </a:extLst>
          </p:cNvPr>
          <p:cNvSpPr/>
          <p:nvPr/>
        </p:nvSpPr>
        <p:spPr>
          <a:xfrm>
            <a:off x="255442" y="224471"/>
            <a:ext cx="11487639"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A51C073-F09F-E147-9389-2189D4D2AD7B}"/>
              </a:ext>
            </a:extLst>
          </p:cNvPr>
          <p:cNvSpPr txBox="1"/>
          <p:nvPr/>
        </p:nvSpPr>
        <p:spPr>
          <a:xfrm>
            <a:off x="241270" y="334570"/>
            <a:ext cx="11487647" cy="830997"/>
          </a:xfrm>
          <a:prstGeom prst="rect">
            <a:avLst/>
          </a:prstGeom>
          <a:noFill/>
        </p:spPr>
        <p:txBody>
          <a:bodyPr wrap="square" rtlCol="0">
            <a:spAutoFit/>
          </a:bodyPr>
          <a:lstStyle/>
          <a:p>
            <a:pPr algn="ctr"/>
            <a:r>
              <a:rPr lang="en-US" sz="4800" b="1" dirty="0">
                <a:solidFill>
                  <a:srgbClr val="272726"/>
                </a:solidFill>
                <a:latin typeface="Arial" panose="020B0604020202020204" pitchFamily="34" charset="0"/>
                <a:cs typeface="Arial" panose="020B0604020202020204" pitchFamily="34" charset="0"/>
              </a:rPr>
              <a:t>6. Improve Your Website’s</a:t>
            </a:r>
          </a:p>
        </p:txBody>
      </p:sp>
    </p:spTree>
    <p:extLst>
      <p:ext uri="{BB962C8B-B14F-4D97-AF65-F5344CB8AC3E}">
        <p14:creationId xmlns:p14="http://schemas.microsoft.com/office/powerpoint/2010/main" val="64431527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yellow sign with black text&#10;&#10;Description generated with very high confidence">
            <a:extLst>
              <a:ext uri="{FF2B5EF4-FFF2-40B4-BE49-F238E27FC236}">
                <a16:creationId xmlns:a16="http://schemas.microsoft.com/office/drawing/2014/main" id="{27DB5F08-B996-4AFA-A1F6-1E87F7100B68}"/>
              </a:ext>
            </a:extLst>
          </p:cNvPr>
          <p:cNvPicPr>
            <a:picLocks noChangeAspect="1"/>
          </p:cNvPicPr>
          <p:nvPr/>
        </p:nvPicPr>
        <p:blipFill rotWithShape="1">
          <a:blip r:embed="rId3"/>
          <a:srcRect t="24468" b="532"/>
          <a:stretch/>
        </p:blipFill>
        <p:spPr>
          <a:xfrm>
            <a:off x="20" y="10"/>
            <a:ext cx="12191980" cy="6857990"/>
          </a:xfrm>
          <a:prstGeom prst="rect">
            <a:avLst/>
          </a:prstGeom>
        </p:spPr>
      </p:pic>
    </p:spTree>
    <p:extLst>
      <p:ext uri="{BB962C8B-B14F-4D97-AF65-F5344CB8AC3E}">
        <p14:creationId xmlns:p14="http://schemas.microsoft.com/office/powerpoint/2010/main" val="191769848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rson looking at tablet">
            <a:extLst>
              <a:ext uri="{FF2B5EF4-FFF2-40B4-BE49-F238E27FC236}">
                <a16:creationId xmlns:a16="http://schemas.microsoft.com/office/drawing/2014/main" id="{7F96AE7A-E2F1-40B0-9107-670CA729E4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894"/>
          <a:stretch/>
        </p:blipFill>
        <p:spPr bwMode="auto">
          <a:xfrm>
            <a:off x="-74906" y="0"/>
            <a:ext cx="12266906" cy="82485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28E63A-CC2D-7C49-BECC-AE9EAF672AA5}"/>
              </a:ext>
            </a:extLst>
          </p:cNvPr>
          <p:cNvSpPr/>
          <p:nvPr/>
        </p:nvSpPr>
        <p:spPr>
          <a:xfrm>
            <a:off x="-74906" y="0"/>
            <a:ext cx="12266906" cy="124123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906" y="1"/>
            <a:ext cx="12266906" cy="1241237"/>
          </a:xfrm>
          <a:prstGeom prst="rect">
            <a:avLst/>
          </a:prstGeom>
          <a:noFill/>
        </p:spPr>
        <p:txBody>
          <a:bodyPr wrap="square" rtlCol="0">
            <a:spAutoFit/>
          </a:bodyPr>
          <a:lstStyle/>
          <a:p>
            <a:pPr algn="ctr" defTabSz="609585"/>
            <a:r>
              <a:rPr lang="en-US" sz="3733" dirty="0">
                <a:solidFill>
                  <a:prstClr val="white"/>
                </a:solidFill>
                <a:latin typeface="Arial" panose="020B0604020202020204" pitchFamily="34" charset="0"/>
                <a:ea typeface="Libel Suit Light" charset="0"/>
                <a:cs typeface="Arial" panose="020B0604020202020204" pitchFamily="34" charset="0"/>
              </a:rPr>
              <a:t>Your website represents your business </a:t>
            </a:r>
          </a:p>
          <a:p>
            <a:pPr algn="ctr" defTabSz="609585"/>
            <a:r>
              <a:rPr lang="en-US" sz="3733" dirty="0">
                <a:solidFill>
                  <a:prstClr val="white"/>
                </a:solidFill>
                <a:latin typeface="Arial" panose="020B0604020202020204" pitchFamily="34" charset="0"/>
                <a:ea typeface="Libel Suit Light" charset="0"/>
                <a:cs typeface="Arial" panose="020B0604020202020204" pitchFamily="34" charset="0"/>
              </a:rPr>
              <a:t>24 hours a day, 7 days a week.</a:t>
            </a:r>
          </a:p>
        </p:txBody>
      </p:sp>
      <p:sp>
        <p:nvSpPr>
          <p:cNvPr id="3" name="Rectangle 2">
            <a:extLst>
              <a:ext uri="{FF2B5EF4-FFF2-40B4-BE49-F238E27FC236}">
                <a16:creationId xmlns:a16="http://schemas.microsoft.com/office/drawing/2014/main" id="{78526336-B2C1-2946-AB45-8E720C2FF5CD}"/>
              </a:ext>
            </a:extLst>
          </p:cNvPr>
          <p:cNvSpPr/>
          <p:nvPr/>
        </p:nvSpPr>
        <p:spPr>
          <a:xfrm>
            <a:off x="-74906" y="6059833"/>
            <a:ext cx="12266906" cy="79649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6175856"/>
            <a:ext cx="12192000" cy="564450"/>
          </a:xfrm>
          <a:prstGeom prst="rect">
            <a:avLst/>
          </a:prstGeom>
          <a:noFill/>
        </p:spPr>
        <p:txBody>
          <a:bodyPr wrap="square" rtlCol="0">
            <a:spAutoFit/>
          </a:bodyPr>
          <a:lstStyle/>
          <a:p>
            <a:pPr algn="ctr" defTabSz="609585"/>
            <a:r>
              <a:rPr lang="en-US" sz="3068" dirty="0">
                <a:solidFill>
                  <a:prstClr val="black"/>
                </a:solidFill>
                <a:latin typeface="Arial" panose="020B0604020202020204" pitchFamily="34" charset="0"/>
                <a:ea typeface="Libel Suit Light" charset="0"/>
                <a:cs typeface="Arial" panose="020B0604020202020204" pitchFamily="34" charset="0"/>
              </a:rPr>
              <a:t>What does your website say about your business?</a:t>
            </a:r>
          </a:p>
        </p:txBody>
      </p:sp>
    </p:spTree>
    <p:extLst>
      <p:ext uri="{BB962C8B-B14F-4D97-AF65-F5344CB8AC3E}">
        <p14:creationId xmlns:p14="http://schemas.microsoft.com/office/powerpoint/2010/main" val="1030583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25CCE-13AB-CC43-B806-7DDAEA599A2D}"/>
              </a:ext>
            </a:extLst>
          </p:cNvPr>
          <p:cNvPicPr>
            <a:picLocks noChangeAspect="1"/>
          </p:cNvPicPr>
          <p:nvPr/>
        </p:nvPicPr>
        <p:blipFill rotWithShape="1">
          <a:blip r:embed="rId3">
            <a:extLst>
              <a:ext uri="{28A0092B-C50C-407E-A947-70E740481C1C}">
                <a14:useLocalDpi xmlns:a14="http://schemas.microsoft.com/office/drawing/2010/main" val="0"/>
              </a:ext>
            </a:extLst>
          </a:blip>
          <a:srcRect b="15673"/>
          <a:stretch/>
        </p:blipFill>
        <p:spPr>
          <a:xfrm>
            <a:off x="0" y="-1"/>
            <a:ext cx="12191999" cy="6858001"/>
          </a:xfrm>
          <a:prstGeom prst="rect">
            <a:avLst/>
          </a:prstGeom>
        </p:spPr>
      </p:pic>
      <p:sp>
        <p:nvSpPr>
          <p:cNvPr id="11" name="Rectangle 10">
            <a:extLst>
              <a:ext uri="{FF2B5EF4-FFF2-40B4-BE49-F238E27FC236}">
                <a16:creationId xmlns:a16="http://schemas.microsoft.com/office/drawing/2014/main" id="{02174F43-55E1-AE42-907E-0C992E0F3396}"/>
              </a:ext>
            </a:extLst>
          </p:cNvPr>
          <p:cNvSpPr/>
          <p:nvPr/>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8ED6EB-9FFE-F540-B907-9C7E6062AF56}"/>
              </a:ext>
            </a:extLst>
          </p:cNvPr>
          <p:cNvSpPr/>
          <p:nvPr/>
        </p:nvSpPr>
        <p:spPr>
          <a:xfrm>
            <a:off x="1922001" y="2886014"/>
            <a:ext cx="8314743" cy="1015663"/>
          </a:xfrm>
          <a:prstGeom prst="rect">
            <a:avLst/>
          </a:prstGeom>
        </p:spPr>
        <p:txBody>
          <a:bodyPr wrap="square" anchor="t">
            <a:spAutoFit/>
          </a:bodyPr>
          <a:lstStyle/>
          <a:p>
            <a:pPr algn="ctr"/>
            <a:r>
              <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rPr>
              <a:t>Common Mistakes</a:t>
            </a:r>
            <a:endParaRPr lang="en-US" sz="3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D03E82D-5066-774C-AC66-B8727D977612}"/>
              </a:ext>
            </a:extLst>
          </p:cNvPr>
          <p:cNvSpPr/>
          <p:nvPr/>
        </p:nvSpPr>
        <p:spPr>
          <a:xfrm>
            <a:off x="1850463" y="2467395"/>
            <a:ext cx="8491073" cy="1923210"/>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14" name="Picture 13">
            <a:extLst>
              <a:ext uri="{FF2B5EF4-FFF2-40B4-BE49-F238E27FC236}">
                <a16:creationId xmlns:a16="http://schemas.microsoft.com/office/drawing/2014/main" id="{289254AB-3841-1346-A15E-B8BF61B7B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813" y="5993743"/>
            <a:ext cx="2025618" cy="632489"/>
          </a:xfrm>
          <a:prstGeom prst="rect">
            <a:avLst/>
          </a:prstGeom>
        </p:spPr>
      </p:pic>
    </p:spTree>
    <p:extLst>
      <p:ext uri="{BB962C8B-B14F-4D97-AF65-F5344CB8AC3E}">
        <p14:creationId xmlns:p14="http://schemas.microsoft.com/office/powerpoint/2010/main" val="45455284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6ADE0F-6EC7-4BC6-9ABB-A95581E099ED}"/>
              </a:ext>
            </a:extLst>
          </p:cNvPr>
          <p:cNvPicPr>
            <a:picLocks noChangeAspect="1"/>
          </p:cNvPicPr>
          <p:nvPr/>
        </p:nvPicPr>
        <p:blipFill rotWithShape="1">
          <a:blip r:embed="rId3"/>
          <a:srcRect l="3161" t="8333" r="4524" b="27223"/>
          <a:stretch/>
        </p:blipFill>
        <p:spPr>
          <a:xfrm>
            <a:off x="411083" y="1663035"/>
            <a:ext cx="11181649" cy="4484587"/>
          </a:xfrm>
          <a:prstGeom prst="rect">
            <a:avLst/>
          </a:prstGeom>
        </p:spPr>
      </p:pic>
      <p:sp>
        <p:nvSpPr>
          <p:cNvPr id="6" name="Rectangle 5">
            <a:extLst>
              <a:ext uri="{FF2B5EF4-FFF2-40B4-BE49-F238E27FC236}">
                <a16:creationId xmlns:a16="http://schemas.microsoft.com/office/drawing/2014/main" id="{8AC869E3-C306-0D48-A156-A0474BF4C1FD}"/>
              </a:ext>
            </a:extLst>
          </p:cNvPr>
          <p:cNvSpPr/>
          <p:nvPr/>
        </p:nvSpPr>
        <p:spPr>
          <a:xfrm>
            <a:off x="255442" y="224471"/>
            <a:ext cx="11487639"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5BBF760-D33B-41B2-9FA3-920848896B72}"/>
              </a:ext>
            </a:extLst>
          </p:cNvPr>
          <p:cNvSpPr txBox="1"/>
          <p:nvPr/>
        </p:nvSpPr>
        <p:spPr>
          <a:xfrm>
            <a:off x="255442" y="457698"/>
            <a:ext cx="11487639" cy="707886"/>
          </a:xfrm>
          <a:prstGeom prst="rect">
            <a:avLst/>
          </a:prstGeom>
          <a:noFill/>
        </p:spPr>
        <p:txBody>
          <a:bodyPr wrap="square" rtlCol="0">
            <a:spAutoFit/>
          </a:bodyPr>
          <a:lstStyle/>
          <a:p>
            <a:pPr algn="ctr"/>
            <a:r>
              <a:rPr lang="en-US" sz="3900" b="1" dirty="0">
                <a:latin typeface="Arial" panose="020B0604020202020204" pitchFamily="34" charset="0"/>
                <a:cs typeface="Arial" panose="020B0604020202020204" pitchFamily="34" charset="0"/>
              </a:rPr>
              <a:t>Navigation Does Not Give User Any Feedback</a:t>
            </a:r>
          </a:p>
        </p:txBody>
      </p:sp>
    </p:spTree>
    <p:extLst>
      <p:ext uri="{BB962C8B-B14F-4D97-AF65-F5344CB8AC3E}">
        <p14:creationId xmlns:p14="http://schemas.microsoft.com/office/powerpoint/2010/main" val="109519617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E89DA-9377-4EA7-9DAD-A07B49EAD1CB}"/>
              </a:ext>
            </a:extLst>
          </p:cNvPr>
          <p:cNvPicPr>
            <a:picLocks noChangeAspect="1"/>
          </p:cNvPicPr>
          <p:nvPr/>
        </p:nvPicPr>
        <p:blipFill rotWithShape="1">
          <a:blip r:embed="rId3"/>
          <a:srcRect t="16513" b="14305"/>
          <a:stretch/>
        </p:blipFill>
        <p:spPr>
          <a:xfrm>
            <a:off x="2729004" y="1340232"/>
            <a:ext cx="6860578" cy="4951649"/>
          </a:xfrm>
          <a:prstGeom prst="rect">
            <a:avLst/>
          </a:prstGeom>
        </p:spPr>
      </p:pic>
      <p:sp>
        <p:nvSpPr>
          <p:cNvPr id="5" name="Rectangle 4">
            <a:extLst>
              <a:ext uri="{FF2B5EF4-FFF2-40B4-BE49-F238E27FC236}">
                <a16:creationId xmlns:a16="http://schemas.microsoft.com/office/drawing/2014/main" id="{1D066243-4CB6-AD47-A388-885848FEF1CA}"/>
              </a:ext>
            </a:extLst>
          </p:cNvPr>
          <p:cNvSpPr/>
          <p:nvPr/>
        </p:nvSpPr>
        <p:spPr>
          <a:xfrm>
            <a:off x="255442" y="224471"/>
            <a:ext cx="11487639"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8CE3FF7-299E-5845-81C6-A2BDBD33ED5B}"/>
              </a:ext>
            </a:extLst>
          </p:cNvPr>
          <p:cNvSpPr txBox="1"/>
          <p:nvPr/>
        </p:nvSpPr>
        <p:spPr>
          <a:xfrm>
            <a:off x="255443" y="484965"/>
            <a:ext cx="11487638" cy="692497"/>
          </a:xfrm>
          <a:prstGeom prst="rect">
            <a:avLst/>
          </a:prstGeom>
          <a:noFill/>
        </p:spPr>
        <p:txBody>
          <a:bodyPr wrap="square" rtlCol="0">
            <a:spAutoFit/>
          </a:bodyPr>
          <a:lstStyle/>
          <a:p>
            <a:pPr algn="ctr"/>
            <a:r>
              <a:rPr lang="en-US" sz="3900" b="1" dirty="0">
                <a:latin typeface="Arial" panose="020B0604020202020204" pitchFamily="34" charset="0"/>
                <a:cs typeface="Arial" panose="020B0604020202020204" pitchFamily="34" charset="0"/>
              </a:rPr>
              <a:t>Same Color Used for Text Elements and Links</a:t>
            </a:r>
          </a:p>
        </p:txBody>
      </p:sp>
    </p:spTree>
    <p:extLst>
      <p:ext uri="{BB962C8B-B14F-4D97-AF65-F5344CB8AC3E}">
        <p14:creationId xmlns:p14="http://schemas.microsoft.com/office/powerpoint/2010/main" val="399366188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EEB4CC-E113-4A2D-BDA1-CCB5FC02A04C}"/>
              </a:ext>
            </a:extLst>
          </p:cNvPr>
          <p:cNvPicPr>
            <a:picLocks noChangeAspect="1"/>
          </p:cNvPicPr>
          <p:nvPr/>
        </p:nvPicPr>
        <p:blipFill rotWithShape="1">
          <a:blip r:embed="rId3"/>
          <a:srcRect l="3146" t="19196"/>
          <a:stretch/>
        </p:blipFill>
        <p:spPr>
          <a:xfrm>
            <a:off x="1292836" y="1557883"/>
            <a:ext cx="9883654" cy="4177529"/>
          </a:xfrm>
          <a:prstGeom prst="rect">
            <a:avLst/>
          </a:prstGeom>
        </p:spPr>
      </p:pic>
      <p:sp>
        <p:nvSpPr>
          <p:cNvPr id="7" name="Rectangle 6">
            <a:extLst>
              <a:ext uri="{FF2B5EF4-FFF2-40B4-BE49-F238E27FC236}">
                <a16:creationId xmlns:a16="http://schemas.microsoft.com/office/drawing/2014/main" id="{E93A7DE4-2B69-EC4B-B6E1-C1BECE7EE769}"/>
              </a:ext>
            </a:extLst>
          </p:cNvPr>
          <p:cNvSpPr/>
          <p:nvPr/>
        </p:nvSpPr>
        <p:spPr>
          <a:xfrm>
            <a:off x="255442" y="224471"/>
            <a:ext cx="11487639"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6BFEA99-8462-E445-A794-DB4D437B225B}"/>
              </a:ext>
            </a:extLst>
          </p:cNvPr>
          <p:cNvSpPr txBox="1"/>
          <p:nvPr/>
        </p:nvSpPr>
        <p:spPr>
          <a:xfrm>
            <a:off x="255442" y="557834"/>
            <a:ext cx="11487639" cy="538609"/>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YouTube Video Suggestions Display at Completion of Video</a:t>
            </a:r>
          </a:p>
        </p:txBody>
      </p:sp>
      <p:sp>
        <p:nvSpPr>
          <p:cNvPr id="17" name="Rectangle 16">
            <a:extLst>
              <a:ext uri="{FF2B5EF4-FFF2-40B4-BE49-F238E27FC236}">
                <a16:creationId xmlns:a16="http://schemas.microsoft.com/office/drawing/2014/main" id="{04F66586-C7AF-AF4B-A322-E3532700D247}"/>
              </a:ext>
            </a:extLst>
          </p:cNvPr>
          <p:cNvSpPr/>
          <p:nvPr/>
        </p:nvSpPr>
        <p:spPr>
          <a:xfrm>
            <a:off x="255442" y="5619425"/>
            <a:ext cx="11680744" cy="1000172"/>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8" name="TextBox 17">
            <a:extLst>
              <a:ext uri="{FF2B5EF4-FFF2-40B4-BE49-F238E27FC236}">
                <a16:creationId xmlns:a16="http://schemas.microsoft.com/office/drawing/2014/main" id="{925D22AE-CD0B-6346-B0E3-7754366DEAAE}"/>
              </a:ext>
            </a:extLst>
          </p:cNvPr>
          <p:cNvSpPr txBox="1"/>
          <p:nvPr/>
        </p:nvSpPr>
        <p:spPr>
          <a:xfrm>
            <a:off x="710093" y="5863351"/>
            <a:ext cx="10771860" cy="538609"/>
          </a:xfrm>
          <a:prstGeom prst="rect">
            <a:avLst/>
          </a:prstGeom>
          <a:noFill/>
        </p:spPr>
        <p:txBody>
          <a:bodyPr wrap="none" rtlCol="0">
            <a:spAutoFit/>
          </a:bodyPr>
          <a:lstStyle/>
          <a:p>
            <a:pPr algn="ctr"/>
            <a:r>
              <a:rPr lang="en-US" sz="2900" b="1" dirty="0">
                <a:solidFill>
                  <a:schemeClr val="bg1"/>
                </a:solidFill>
                <a:latin typeface="Arial" panose="020B0604020202020204" pitchFamily="34" charset="0"/>
                <a:cs typeface="Arial" panose="020B0604020202020204" pitchFamily="34" charset="0"/>
              </a:rPr>
              <a:t>Tip: Add ?</a:t>
            </a:r>
            <a:r>
              <a:rPr lang="en-US" sz="2900" b="1" dirty="0" err="1">
                <a:solidFill>
                  <a:schemeClr val="bg1"/>
                </a:solidFill>
                <a:latin typeface="Arial" panose="020B0604020202020204" pitchFamily="34" charset="0"/>
                <a:cs typeface="Arial" panose="020B0604020202020204" pitchFamily="34" charset="0"/>
              </a:rPr>
              <a:t>rel</a:t>
            </a:r>
            <a:r>
              <a:rPr lang="en-US" sz="2900" b="1" dirty="0">
                <a:solidFill>
                  <a:schemeClr val="bg1"/>
                </a:solidFill>
                <a:latin typeface="Arial" panose="020B0604020202020204" pitchFamily="34" charset="0"/>
                <a:cs typeface="Arial" panose="020B0604020202020204" pitchFamily="34" charset="0"/>
              </a:rPr>
              <a:t>=0 to the end of the YouTube video source URL</a:t>
            </a:r>
          </a:p>
        </p:txBody>
      </p:sp>
    </p:spTree>
    <p:extLst>
      <p:ext uri="{BB962C8B-B14F-4D97-AF65-F5344CB8AC3E}">
        <p14:creationId xmlns:p14="http://schemas.microsoft.com/office/powerpoint/2010/main" val="268417427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33E3B9-0BEE-44E6-824C-BB8F15B56187}"/>
              </a:ext>
            </a:extLst>
          </p:cNvPr>
          <p:cNvPicPr>
            <a:picLocks noChangeAspect="1"/>
          </p:cNvPicPr>
          <p:nvPr/>
        </p:nvPicPr>
        <p:blipFill rotWithShape="1">
          <a:blip r:embed="rId3"/>
          <a:srcRect l="14841" t="17370" r="4775" b="12423"/>
          <a:stretch/>
        </p:blipFill>
        <p:spPr>
          <a:xfrm>
            <a:off x="6448854" y="754742"/>
            <a:ext cx="4868708" cy="4964498"/>
          </a:xfrm>
          <a:prstGeom prst="rect">
            <a:avLst/>
          </a:prstGeom>
        </p:spPr>
      </p:pic>
      <p:grpSp>
        <p:nvGrpSpPr>
          <p:cNvPr id="10" name="Group 9">
            <a:extLst>
              <a:ext uri="{FF2B5EF4-FFF2-40B4-BE49-F238E27FC236}">
                <a16:creationId xmlns:a16="http://schemas.microsoft.com/office/drawing/2014/main" id="{434138B5-AEEC-2B43-9FC6-820AB675FC4F}"/>
              </a:ext>
            </a:extLst>
          </p:cNvPr>
          <p:cNvGrpSpPr/>
          <p:nvPr/>
        </p:nvGrpSpPr>
        <p:grpSpPr>
          <a:xfrm>
            <a:off x="121746" y="-11151"/>
            <a:ext cx="11880190" cy="6881508"/>
            <a:chOff x="121746" y="-11151"/>
            <a:chExt cx="11880190" cy="6881508"/>
          </a:xfrm>
        </p:grpSpPr>
        <p:sp>
          <p:nvSpPr>
            <p:cNvPr id="11" name="Subtitle 2">
              <a:extLst>
                <a:ext uri="{FF2B5EF4-FFF2-40B4-BE49-F238E27FC236}">
                  <a16:creationId xmlns:a16="http://schemas.microsoft.com/office/drawing/2014/main" id="{62299EB3-51E9-AB4F-BA2D-EADAFC51A626}"/>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a:solidFill>
                    <a:srgbClr val="000000">
                      <a:lumMod val="85000"/>
                      <a:lumOff val="15000"/>
                    </a:srgbClr>
                  </a:solidFill>
                  <a:latin typeface="Arial" panose="020B0604020202020204" pitchFamily="34" charset="0"/>
                </a:rPr>
                <a:t>A D V A N C E   M E D I A   N E W   Y O R K</a:t>
              </a:r>
            </a:p>
          </p:txBody>
        </p:sp>
        <p:cxnSp>
          <p:nvCxnSpPr>
            <p:cNvPr id="12" name="Straight Connector 11">
              <a:extLst>
                <a:ext uri="{FF2B5EF4-FFF2-40B4-BE49-F238E27FC236}">
                  <a16:creationId xmlns:a16="http://schemas.microsoft.com/office/drawing/2014/main" id="{7BE27EB4-5F2A-E447-9826-112B1176531F}"/>
                </a:ext>
              </a:extLst>
            </p:cNvPr>
            <p:cNvCxnSpPr>
              <a:cxnSpLocks/>
            </p:cNvCxnSpPr>
            <p:nvPr/>
          </p:nvCxnSpPr>
          <p:spPr>
            <a:xfrm flipV="1">
              <a:off x="3233531" y="6635744"/>
              <a:ext cx="8713663" cy="14914"/>
            </a:xfrm>
            <a:prstGeom prst="line">
              <a:avLst/>
            </a:prstGeom>
            <a:noFill/>
            <a:ln w="6350" cap="flat" cmpd="sng" algn="ctr">
              <a:solidFill>
                <a:srgbClr val="FF9900"/>
              </a:solidFill>
              <a:prstDash val="solid"/>
              <a:miter lim="800000"/>
            </a:ln>
            <a:effectLst/>
          </p:spPr>
        </p:cxnSp>
        <p:cxnSp>
          <p:nvCxnSpPr>
            <p:cNvPr id="13" name="Straight Connector 12">
              <a:extLst>
                <a:ext uri="{FF2B5EF4-FFF2-40B4-BE49-F238E27FC236}">
                  <a16:creationId xmlns:a16="http://schemas.microsoft.com/office/drawing/2014/main" id="{EED8133A-BF99-5044-B1E0-EDF960742D82}"/>
                </a:ext>
              </a:extLst>
            </p:cNvPr>
            <p:cNvCxnSpPr>
              <a:cxnSpLocks/>
            </p:cNvCxnSpPr>
            <p:nvPr/>
          </p:nvCxnSpPr>
          <p:spPr>
            <a:xfrm flipV="1">
              <a:off x="11959894" y="-11151"/>
              <a:ext cx="0" cy="6637110"/>
            </a:xfrm>
            <a:prstGeom prst="line">
              <a:avLst/>
            </a:prstGeom>
            <a:noFill/>
            <a:ln w="6350" cap="flat" cmpd="sng" algn="ctr">
              <a:solidFill>
                <a:srgbClr val="FF9900"/>
              </a:solidFill>
              <a:prstDash val="solid"/>
              <a:miter lim="800000"/>
            </a:ln>
            <a:effectLst/>
          </p:spPr>
        </p:cxnSp>
        <p:sp>
          <p:nvSpPr>
            <p:cNvPr id="14" name="Rectangle 13">
              <a:extLst>
                <a:ext uri="{FF2B5EF4-FFF2-40B4-BE49-F238E27FC236}">
                  <a16:creationId xmlns:a16="http://schemas.microsoft.com/office/drawing/2014/main" id="{C04E4567-B061-BA41-98D3-5FD4D5378665}"/>
                </a:ext>
              </a:extLst>
            </p:cNvPr>
            <p:cNvSpPr/>
            <p:nvPr/>
          </p:nvSpPr>
          <p:spPr>
            <a:xfrm>
              <a:off x="11428262" y="6098318"/>
              <a:ext cx="573674" cy="547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0524A67-5B36-254D-944E-92854E72F8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2545" y="6141021"/>
              <a:ext cx="517448" cy="517448"/>
            </a:xfrm>
            <a:prstGeom prst="rect">
              <a:avLst/>
            </a:prstGeom>
          </p:spPr>
        </p:pic>
      </p:grpSp>
      <p:sp>
        <p:nvSpPr>
          <p:cNvPr id="16" name="Rectangle 15">
            <a:extLst>
              <a:ext uri="{FF2B5EF4-FFF2-40B4-BE49-F238E27FC236}">
                <a16:creationId xmlns:a16="http://schemas.microsoft.com/office/drawing/2014/main" id="{F99F263E-D614-A945-9189-F1150EF9A22D}"/>
              </a:ext>
            </a:extLst>
          </p:cNvPr>
          <p:cNvSpPr/>
          <p:nvPr/>
        </p:nvSpPr>
        <p:spPr>
          <a:xfrm>
            <a:off x="1" y="2078652"/>
            <a:ext cx="5588164"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CBEC228-0C51-A74D-B19A-7FC022134F3E}"/>
              </a:ext>
            </a:extLst>
          </p:cNvPr>
          <p:cNvSpPr txBox="1"/>
          <p:nvPr/>
        </p:nvSpPr>
        <p:spPr>
          <a:xfrm>
            <a:off x="567982" y="2236757"/>
            <a:ext cx="4017446" cy="830997"/>
          </a:xfrm>
          <a:prstGeom prst="rect">
            <a:avLst/>
          </a:prstGeom>
          <a:noFill/>
        </p:spPr>
        <p:txBody>
          <a:bodyPr wrap="none" rtlCol="0">
            <a:spAutoFit/>
          </a:bodyPr>
          <a:lstStyle/>
          <a:p>
            <a:r>
              <a:rPr lang="en-US" sz="4800" b="1" dirty="0">
                <a:solidFill>
                  <a:srgbClr val="272726"/>
                </a:solidFill>
                <a:latin typeface="Arial" panose="020B0604020202020204" pitchFamily="34" charset="0"/>
                <a:cs typeface="Arial" panose="020B0604020202020204" pitchFamily="34" charset="0"/>
              </a:rPr>
              <a:t>Confirmation</a:t>
            </a:r>
          </a:p>
        </p:txBody>
      </p:sp>
      <p:sp>
        <p:nvSpPr>
          <p:cNvPr id="18" name="Rectangle 17">
            <a:extLst>
              <a:ext uri="{FF2B5EF4-FFF2-40B4-BE49-F238E27FC236}">
                <a16:creationId xmlns:a16="http://schemas.microsoft.com/office/drawing/2014/main" id="{CE57449C-CEB9-C947-A1EE-E477C019982E}"/>
              </a:ext>
            </a:extLst>
          </p:cNvPr>
          <p:cNvSpPr/>
          <p:nvPr/>
        </p:nvSpPr>
        <p:spPr>
          <a:xfrm>
            <a:off x="1" y="3396159"/>
            <a:ext cx="2710542"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9" name="TextBox 18">
            <a:extLst>
              <a:ext uri="{FF2B5EF4-FFF2-40B4-BE49-F238E27FC236}">
                <a16:creationId xmlns:a16="http://schemas.microsoft.com/office/drawing/2014/main" id="{54D9EDAC-E0B4-9942-9639-EA18CC328B48}"/>
              </a:ext>
            </a:extLst>
          </p:cNvPr>
          <p:cNvSpPr txBox="1"/>
          <p:nvPr/>
        </p:nvSpPr>
        <p:spPr>
          <a:xfrm>
            <a:off x="567982" y="3559454"/>
            <a:ext cx="1657826" cy="830997"/>
          </a:xfrm>
          <a:prstGeom prst="rect">
            <a:avLst/>
          </a:prstGeom>
          <a:noFill/>
        </p:spPr>
        <p:txBody>
          <a:bodyPr wrap="none" rtlCol="0">
            <a:spAutoFit/>
          </a:bodyPr>
          <a:lstStyle/>
          <a:p>
            <a:r>
              <a:rPr lang="en-US" sz="4800" b="1">
                <a:solidFill>
                  <a:srgbClr val="272726"/>
                </a:solidFill>
                <a:latin typeface="Arial" panose="020B0604020202020204" pitchFamily="34" charset="0"/>
                <a:cs typeface="Arial" panose="020B0604020202020204" pitchFamily="34" charset="0"/>
              </a:rPr>
              <a:t>Page</a:t>
            </a:r>
          </a:p>
        </p:txBody>
      </p:sp>
    </p:spTree>
    <p:extLst>
      <p:ext uri="{BB962C8B-B14F-4D97-AF65-F5344CB8AC3E}">
        <p14:creationId xmlns:p14="http://schemas.microsoft.com/office/powerpoint/2010/main" val="422930157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173EFD-AB2B-3B43-BB26-436D229850D0}"/>
              </a:ext>
            </a:extLst>
          </p:cNvPr>
          <p:cNvPicPr>
            <a:picLocks noChangeAspect="1"/>
          </p:cNvPicPr>
          <p:nvPr/>
        </p:nvPicPr>
        <p:blipFill rotWithShape="1">
          <a:blip r:embed="rId3">
            <a:extLst>
              <a:ext uri="{28A0092B-C50C-407E-A947-70E740481C1C}">
                <a14:useLocalDpi xmlns:a14="http://schemas.microsoft.com/office/drawing/2010/main" val="0"/>
              </a:ext>
            </a:extLst>
          </a:blip>
          <a:srcRect t="1535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469946B-0781-884C-9519-7D5C398D7008}"/>
              </a:ext>
            </a:extLst>
          </p:cNvPr>
          <p:cNvSpPr/>
          <p:nvPr/>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F4BB667-61A5-F740-94CA-00879884805E}"/>
              </a:ext>
            </a:extLst>
          </p:cNvPr>
          <p:cNvSpPr/>
          <p:nvPr/>
        </p:nvSpPr>
        <p:spPr>
          <a:xfrm>
            <a:off x="1950577" y="2136678"/>
            <a:ext cx="8314743" cy="1938992"/>
          </a:xfrm>
          <a:prstGeom prst="rect">
            <a:avLst/>
          </a:prstGeom>
        </p:spPr>
        <p:txBody>
          <a:bodyPr wrap="square" anchor="t">
            <a:spAutoFit/>
          </a:bodyPr>
          <a:lstStyle/>
          <a:p>
            <a:pPr algn="ctr"/>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7. Do a three second, </a:t>
            </a:r>
          </a:p>
          <a:p>
            <a:pPr algn="ctr"/>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10-foot test</a:t>
            </a:r>
            <a:endParaRPr lang="en-US" sz="4000" b="1"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29EC7D3-BD9F-F04F-BDCC-C0768F3D1ABF}"/>
              </a:ext>
            </a:extLst>
          </p:cNvPr>
          <p:cNvSpPr/>
          <p:nvPr/>
        </p:nvSpPr>
        <p:spPr>
          <a:xfrm>
            <a:off x="1850463" y="1799704"/>
            <a:ext cx="8491073" cy="2715146"/>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8" name="Picture 7">
            <a:extLst>
              <a:ext uri="{FF2B5EF4-FFF2-40B4-BE49-F238E27FC236}">
                <a16:creationId xmlns:a16="http://schemas.microsoft.com/office/drawing/2014/main" id="{23D5F823-52D8-CF49-AE27-F40ADB7F9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813" y="5993743"/>
            <a:ext cx="2025618" cy="632489"/>
          </a:xfrm>
          <a:prstGeom prst="rect">
            <a:avLst/>
          </a:prstGeom>
        </p:spPr>
      </p:pic>
    </p:spTree>
    <p:extLst>
      <p:ext uri="{BB962C8B-B14F-4D97-AF65-F5344CB8AC3E}">
        <p14:creationId xmlns:p14="http://schemas.microsoft.com/office/powerpoint/2010/main" val="367502127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521A20-E42F-3F40-9791-B97B12463F14}"/>
              </a:ext>
            </a:extLst>
          </p:cNvPr>
          <p:cNvSpPr/>
          <p:nvPr/>
        </p:nvSpPr>
        <p:spPr>
          <a:xfrm>
            <a:off x="0" y="460229"/>
            <a:ext cx="9210261"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3C67B1E-7958-45C2-BD97-9F6151585B4C}"/>
              </a:ext>
            </a:extLst>
          </p:cNvPr>
          <p:cNvSpPr txBox="1"/>
          <p:nvPr/>
        </p:nvSpPr>
        <p:spPr>
          <a:xfrm>
            <a:off x="581235" y="581018"/>
            <a:ext cx="6889194" cy="830997"/>
          </a:xfrm>
          <a:prstGeom prst="rect">
            <a:avLst/>
          </a:prstGeom>
          <a:noFill/>
        </p:spPr>
        <p:txBody>
          <a:bodyPr wrap="none" rtlCol="0">
            <a:spAutoFit/>
          </a:bodyPr>
          <a:lstStyle/>
          <a:p>
            <a:r>
              <a:rPr lang="en-US" sz="4800" b="1" dirty="0">
                <a:solidFill>
                  <a:srgbClr val="272726"/>
                </a:solidFill>
                <a:latin typeface="Arial" panose="020B0604020202020204" pitchFamily="34" charset="0"/>
                <a:cs typeface="Arial" panose="020B0604020202020204" pitchFamily="34" charset="0"/>
              </a:rPr>
              <a:t>3 Second, 10-Foot Test</a:t>
            </a:r>
          </a:p>
        </p:txBody>
      </p:sp>
      <p:sp>
        <p:nvSpPr>
          <p:cNvPr id="3" name="Rectangle 2">
            <a:extLst>
              <a:ext uri="{FF2B5EF4-FFF2-40B4-BE49-F238E27FC236}">
                <a16:creationId xmlns:a16="http://schemas.microsoft.com/office/drawing/2014/main" id="{0DF57ED0-4635-40B9-90FB-5FE960832D3A}"/>
              </a:ext>
            </a:extLst>
          </p:cNvPr>
          <p:cNvSpPr/>
          <p:nvPr/>
        </p:nvSpPr>
        <p:spPr>
          <a:xfrm>
            <a:off x="329844" y="2278830"/>
            <a:ext cx="10394979" cy="3694409"/>
          </a:xfrm>
          <a:prstGeom prst="rect">
            <a:avLst/>
          </a:prstGeom>
        </p:spPr>
        <p:txBody>
          <a:bodyPr wrap="square">
            <a:spAutoFit/>
          </a:bodyPr>
          <a:lstStyle/>
          <a:p>
            <a:pPr marL="457200" indent="-457200">
              <a:lnSpc>
                <a:spcPct val="150000"/>
              </a:lnSpc>
              <a:buClr>
                <a:srgbClr val="FF9900"/>
              </a:buClr>
              <a:buFont typeface="Lucida Grande" panose="020B0600040502020204" pitchFamily="34" charset="0"/>
              <a:buChar char="►"/>
            </a:pPr>
            <a:r>
              <a:rPr lang="en-US" sz="3200" b="1" dirty="0">
                <a:latin typeface="Arial" panose="020B0604020202020204" pitchFamily="34" charset="0"/>
                <a:cs typeface="Arial" panose="020B0604020202020204" pitchFamily="34" charset="0"/>
              </a:rPr>
              <a:t>What is the purpose of the page?</a:t>
            </a:r>
          </a:p>
          <a:p>
            <a:pPr marL="457200" indent="-457200">
              <a:lnSpc>
                <a:spcPct val="150000"/>
              </a:lnSpc>
              <a:buClr>
                <a:srgbClr val="FF9900"/>
              </a:buClr>
              <a:buFont typeface="Lucida Grande" panose="020B0600040502020204" pitchFamily="34" charset="0"/>
              <a:buChar char="►"/>
            </a:pPr>
            <a:r>
              <a:rPr lang="en-US" sz="3200" b="1" dirty="0">
                <a:latin typeface="Arial" panose="020B0604020202020204" pitchFamily="34" charset="0"/>
                <a:cs typeface="Arial" panose="020B0604020202020204" pitchFamily="34" charset="0"/>
              </a:rPr>
              <a:t>What are the main elements you can recall?</a:t>
            </a:r>
          </a:p>
          <a:p>
            <a:pPr marL="457200" indent="-457200">
              <a:lnSpc>
                <a:spcPct val="150000"/>
              </a:lnSpc>
              <a:buClr>
                <a:srgbClr val="FF9900"/>
              </a:buClr>
              <a:buFont typeface="Lucida Grande" panose="020B0600040502020204" pitchFamily="34" charset="0"/>
              <a:buChar char="►"/>
            </a:pPr>
            <a:r>
              <a:rPr lang="en-US" sz="3200" b="1" dirty="0">
                <a:latin typeface="Arial" panose="020B0604020202020204" pitchFamily="34" charset="0"/>
                <a:cs typeface="Arial" panose="020B0604020202020204" pitchFamily="34" charset="0"/>
              </a:rPr>
              <a:t>Who is the intended audience?</a:t>
            </a:r>
          </a:p>
          <a:p>
            <a:pPr marL="457200" indent="-457200">
              <a:lnSpc>
                <a:spcPct val="150000"/>
              </a:lnSpc>
              <a:buClr>
                <a:srgbClr val="FF9900"/>
              </a:buClr>
              <a:buFont typeface="Lucida Grande" panose="020B0600040502020204" pitchFamily="34" charset="0"/>
              <a:buChar char="►"/>
            </a:pPr>
            <a:r>
              <a:rPr lang="en-US" sz="3200" b="1" dirty="0">
                <a:latin typeface="Arial" panose="020B0604020202020204" pitchFamily="34" charset="0"/>
                <a:cs typeface="Arial" panose="020B0604020202020204" pitchFamily="34" charset="0"/>
              </a:rPr>
              <a:t>Did the design and brand appear trustworthy?</a:t>
            </a:r>
          </a:p>
          <a:p>
            <a:pPr marL="457200" indent="-457200">
              <a:lnSpc>
                <a:spcPct val="150000"/>
              </a:lnSpc>
              <a:buClr>
                <a:srgbClr val="FF9900"/>
              </a:buClr>
              <a:buFont typeface="Lucida Grande" panose="020B0600040502020204" pitchFamily="34" charset="0"/>
              <a:buChar char="►"/>
            </a:pPr>
            <a:r>
              <a:rPr lang="en-US" sz="3200" b="1" dirty="0">
                <a:latin typeface="Arial" panose="020B0604020202020204" pitchFamily="34" charset="0"/>
                <a:cs typeface="Arial" panose="020B0604020202020204" pitchFamily="34" charset="0"/>
              </a:rPr>
              <a:t>What was your impression of the design? </a:t>
            </a:r>
          </a:p>
        </p:txBody>
      </p:sp>
      <p:grpSp>
        <p:nvGrpSpPr>
          <p:cNvPr id="10" name="Group 9">
            <a:extLst>
              <a:ext uri="{FF2B5EF4-FFF2-40B4-BE49-F238E27FC236}">
                <a16:creationId xmlns:a16="http://schemas.microsoft.com/office/drawing/2014/main" id="{F1D256FC-1445-D648-B4BA-FC638F8F74FA}"/>
              </a:ext>
            </a:extLst>
          </p:cNvPr>
          <p:cNvGrpSpPr/>
          <p:nvPr/>
        </p:nvGrpSpPr>
        <p:grpSpPr>
          <a:xfrm>
            <a:off x="121746" y="-11151"/>
            <a:ext cx="11880190" cy="6881508"/>
            <a:chOff x="121746" y="-11151"/>
            <a:chExt cx="11880190" cy="6881508"/>
          </a:xfrm>
        </p:grpSpPr>
        <p:sp>
          <p:nvSpPr>
            <p:cNvPr id="11" name="Subtitle 2">
              <a:extLst>
                <a:ext uri="{FF2B5EF4-FFF2-40B4-BE49-F238E27FC236}">
                  <a16:creationId xmlns:a16="http://schemas.microsoft.com/office/drawing/2014/main" id="{15DF8247-B88F-3040-B608-EC885A9C69B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a:solidFill>
                    <a:srgbClr val="000000">
                      <a:lumMod val="85000"/>
                      <a:lumOff val="15000"/>
                    </a:srgbClr>
                  </a:solidFill>
                  <a:latin typeface="Arial" panose="020B0604020202020204" pitchFamily="34" charset="0"/>
                </a:rPr>
                <a:t>A D V A N C E   M E D I A   N E W   Y O R K</a:t>
              </a:r>
            </a:p>
          </p:txBody>
        </p:sp>
        <p:cxnSp>
          <p:nvCxnSpPr>
            <p:cNvPr id="12" name="Straight Connector 11">
              <a:extLst>
                <a:ext uri="{FF2B5EF4-FFF2-40B4-BE49-F238E27FC236}">
                  <a16:creationId xmlns:a16="http://schemas.microsoft.com/office/drawing/2014/main" id="{BC85CCF7-C784-964C-BF60-0013DF0D758F}"/>
                </a:ext>
              </a:extLst>
            </p:cNvPr>
            <p:cNvCxnSpPr>
              <a:cxnSpLocks/>
            </p:cNvCxnSpPr>
            <p:nvPr/>
          </p:nvCxnSpPr>
          <p:spPr>
            <a:xfrm flipV="1">
              <a:off x="3233531" y="6635744"/>
              <a:ext cx="8713663" cy="14914"/>
            </a:xfrm>
            <a:prstGeom prst="line">
              <a:avLst/>
            </a:prstGeom>
            <a:noFill/>
            <a:ln w="6350" cap="flat" cmpd="sng" algn="ctr">
              <a:solidFill>
                <a:srgbClr val="FF9900"/>
              </a:solidFill>
              <a:prstDash val="solid"/>
              <a:miter lim="800000"/>
            </a:ln>
            <a:effectLst/>
          </p:spPr>
        </p:cxnSp>
        <p:cxnSp>
          <p:nvCxnSpPr>
            <p:cNvPr id="13" name="Straight Connector 12">
              <a:extLst>
                <a:ext uri="{FF2B5EF4-FFF2-40B4-BE49-F238E27FC236}">
                  <a16:creationId xmlns:a16="http://schemas.microsoft.com/office/drawing/2014/main" id="{C1789D37-ACB5-C744-A0AC-4653A55B7A71}"/>
                </a:ext>
              </a:extLst>
            </p:cNvPr>
            <p:cNvCxnSpPr>
              <a:cxnSpLocks/>
            </p:cNvCxnSpPr>
            <p:nvPr/>
          </p:nvCxnSpPr>
          <p:spPr>
            <a:xfrm flipV="1">
              <a:off x="11959894" y="-11151"/>
              <a:ext cx="0" cy="6637110"/>
            </a:xfrm>
            <a:prstGeom prst="line">
              <a:avLst/>
            </a:prstGeom>
            <a:noFill/>
            <a:ln w="6350" cap="flat" cmpd="sng" algn="ctr">
              <a:solidFill>
                <a:srgbClr val="FF9900"/>
              </a:solidFill>
              <a:prstDash val="solid"/>
              <a:miter lim="800000"/>
            </a:ln>
            <a:effectLst/>
          </p:spPr>
        </p:cxnSp>
        <p:sp>
          <p:nvSpPr>
            <p:cNvPr id="14" name="Rectangle 13">
              <a:extLst>
                <a:ext uri="{FF2B5EF4-FFF2-40B4-BE49-F238E27FC236}">
                  <a16:creationId xmlns:a16="http://schemas.microsoft.com/office/drawing/2014/main" id="{95F1E5E0-1BA4-294E-BF4C-61DDF79D60B4}"/>
                </a:ext>
              </a:extLst>
            </p:cNvPr>
            <p:cNvSpPr/>
            <p:nvPr/>
          </p:nvSpPr>
          <p:spPr>
            <a:xfrm>
              <a:off x="11428262" y="6098318"/>
              <a:ext cx="573674" cy="547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4B648D7-8EA4-9144-AFB9-0073BA2FF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2545" y="6141021"/>
              <a:ext cx="517448" cy="517448"/>
            </a:xfrm>
            <a:prstGeom prst="rect">
              <a:avLst/>
            </a:prstGeom>
          </p:spPr>
        </p:pic>
      </p:grpSp>
    </p:spTree>
    <p:extLst>
      <p:ext uri="{BB962C8B-B14F-4D97-AF65-F5344CB8AC3E}">
        <p14:creationId xmlns:p14="http://schemas.microsoft.com/office/powerpoint/2010/main" val="767560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lor-bad">
            <a:extLst>
              <a:ext uri="{FF2B5EF4-FFF2-40B4-BE49-F238E27FC236}">
                <a16:creationId xmlns:a16="http://schemas.microsoft.com/office/drawing/2014/main" id="{2AFBFC36-7FF8-492E-9E9F-0958670938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36" r="13154"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256000"/>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3FB84A-C65E-4792-9C19-006AE3C55109}"/>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EB08C5A-E2C1-4951-9247-EE9D04513CFD}"/>
              </a:ext>
            </a:extLst>
          </p:cNvPr>
          <p:cNvSpPr/>
          <p:nvPr/>
        </p:nvSpPr>
        <p:spPr>
          <a:xfrm>
            <a:off x="863103" y="2321004"/>
            <a:ext cx="10465794" cy="2215991"/>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13800" b="1" dirty="0">
                <a:solidFill>
                  <a:prstClr val="black"/>
                </a:solidFill>
                <a:latin typeface="Arial" panose="020B0604020202020204" pitchFamily="34" charset="0"/>
                <a:cs typeface="Arial" panose="020B0604020202020204" pitchFamily="34" charset="0"/>
              </a:rPr>
              <a:t>What is it?</a:t>
            </a:r>
            <a:endParaRPr kumimoji="0" lang="en-US" sz="1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8589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avigation-bad">
            <a:extLst>
              <a:ext uri="{FF2B5EF4-FFF2-40B4-BE49-F238E27FC236}">
                <a16:creationId xmlns:a16="http://schemas.microsoft.com/office/drawing/2014/main" id="{D98AB98F-A8AA-4964-A08B-D7044C5027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0" r="5984"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60332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F7140053-31FD-499F-B004-60A6371EA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8" y="0"/>
            <a:ext cx="12179652" cy="68489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3233EDF-95BA-004C-8A24-973067F6FC1C}"/>
              </a:ext>
            </a:extLst>
          </p:cNvPr>
          <p:cNvSpPr/>
          <p:nvPr/>
        </p:nvSpPr>
        <p:spPr>
          <a:xfrm>
            <a:off x="-74906" y="0"/>
            <a:ext cx="12266906" cy="124123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7430B8F-BF5A-4CE8-A663-35C8214A64ED}"/>
              </a:ext>
            </a:extLst>
          </p:cNvPr>
          <p:cNvSpPr/>
          <p:nvPr/>
        </p:nvSpPr>
        <p:spPr>
          <a:xfrm>
            <a:off x="0" y="154313"/>
            <a:ext cx="12192000" cy="830997"/>
          </a:xfrm>
          <a:prstGeom prst="rect">
            <a:avLst/>
          </a:prstGeom>
        </p:spPr>
        <p:txBody>
          <a:bodyPr wrap="square">
            <a:spAutoFit/>
          </a:bodyPr>
          <a:lstStyle/>
          <a:p>
            <a:pPr algn="ctr" defTabSz="609585"/>
            <a:r>
              <a:rPr lang="en-US" sz="3733" dirty="0">
                <a:solidFill>
                  <a:prstClr val="white"/>
                </a:solidFill>
                <a:latin typeface="Arial" panose="020B0604020202020204" pitchFamily="34" charset="0"/>
                <a:ea typeface="Libel Suit Light" charset="0"/>
                <a:cs typeface="Arial" panose="020B0604020202020204" pitchFamily="34" charset="0"/>
              </a:rPr>
              <a:t>Your</a:t>
            </a:r>
            <a:r>
              <a:rPr lang="en-US" sz="4800" dirty="0">
                <a:solidFill>
                  <a:prstClr val="white"/>
                </a:solidFill>
                <a:latin typeface="Arial" panose="020B0604020202020204" pitchFamily="34" charset="0"/>
                <a:ea typeface="Libel Suit Light" charset="0"/>
                <a:cs typeface="Arial" panose="020B0604020202020204" pitchFamily="34" charset="0"/>
              </a:rPr>
              <a:t> </a:t>
            </a:r>
            <a:r>
              <a:rPr lang="en-US" sz="3733" dirty="0">
                <a:solidFill>
                  <a:prstClr val="white"/>
                </a:solidFill>
                <a:latin typeface="Arial" panose="020B0604020202020204" pitchFamily="34" charset="0"/>
                <a:ea typeface="Libel Suit Light" charset="0"/>
                <a:cs typeface="Arial" panose="020B0604020202020204" pitchFamily="34" charset="0"/>
              </a:rPr>
              <a:t>website is the only thing you own online </a:t>
            </a:r>
            <a:endParaRPr lang="en-US" sz="2400" dirty="0">
              <a:solidFill>
                <a:prstClr val="black"/>
              </a:solidFill>
              <a:latin typeface="Calibri" panose="020F0502020204030204"/>
            </a:endParaRPr>
          </a:p>
        </p:txBody>
      </p:sp>
      <p:sp>
        <p:nvSpPr>
          <p:cNvPr id="7" name="Rectangle 6">
            <a:extLst>
              <a:ext uri="{FF2B5EF4-FFF2-40B4-BE49-F238E27FC236}">
                <a16:creationId xmlns:a16="http://schemas.microsoft.com/office/drawing/2014/main" id="{94FCD6D9-71F9-4948-A2EA-35769DF2E93A}"/>
              </a:ext>
            </a:extLst>
          </p:cNvPr>
          <p:cNvSpPr/>
          <p:nvPr/>
        </p:nvSpPr>
        <p:spPr>
          <a:xfrm>
            <a:off x="2911098" y="1241238"/>
            <a:ext cx="6369804" cy="79649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BF0EF1-C6AE-4851-94A9-AE68263CD832}"/>
              </a:ext>
            </a:extLst>
          </p:cNvPr>
          <p:cNvSpPr txBox="1"/>
          <p:nvPr/>
        </p:nvSpPr>
        <p:spPr>
          <a:xfrm>
            <a:off x="0" y="1316321"/>
            <a:ext cx="12167304" cy="646331"/>
          </a:xfrm>
          <a:prstGeom prst="rect">
            <a:avLst/>
          </a:prstGeom>
          <a:noFill/>
        </p:spPr>
        <p:txBody>
          <a:bodyPr wrap="square" rtlCol="0">
            <a:spAutoFit/>
          </a:bodyPr>
          <a:lstStyle/>
          <a:p>
            <a:pPr algn="ctr" defTabSz="609585"/>
            <a:r>
              <a:rPr lang="en-US" sz="3600" b="1" dirty="0">
                <a:solidFill>
                  <a:prstClr val="black"/>
                </a:solidFill>
                <a:latin typeface="Arial" panose="020B0604020202020204" pitchFamily="34" charset="0"/>
                <a:cs typeface="Arial" panose="020B0604020202020204" pitchFamily="34" charset="0"/>
              </a:rPr>
              <a:t>INVEST IN IT.</a:t>
            </a:r>
          </a:p>
        </p:txBody>
      </p:sp>
    </p:spTree>
    <p:extLst>
      <p:ext uri="{BB962C8B-B14F-4D97-AF65-F5344CB8AC3E}">
        <p14:creationId xmlns:p14="http://schemas.microsoft.com/office/powerpoint/2010/main" val="1323783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3FB84A-C65E-4792-9C19-006AE3C55109}"/>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EB08C5A-E2C1-4951-9247-EE9D04513CFD}"/>
              </a:ext>
            </a:extLst>
          </p:cNvPr>
          <p:cNvSpPr/>
          <p:nvPr/>
        </p:nvSpPr>
        <p:spPr>
          <a:xfrm>
            <a:off x="863103" y="2321004"/>
            <a:ext cx="10465794"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it?</a:t>
            </a:r>
          </a:p>
        </p:txBody>
      </p:sp>
    </p:spTree>
    <p:extLst>
      <p:ext uri="{BB962C8B-B14F-4D97-AF65-F5344CB8AC3E}">
        <p14:creationId xmlns:p14="http://schemas.microsoft.com/office/powerpoint/2010/main" val="1835924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89B6BD1B-C0CD-484B-A205-4B33C0ADE2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1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0515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3FB84A-C65E-4792-9C19-006AE3C55109}"/>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EB08C5A-E2C1-4951-9247-EE9D04513CFD}"/>
              </a:ext>
            </a:extLst>
          </p:cNvPr>
          <p:cNvSpPr/>
          <p:nvPr/>
        </p:nvSpPr>
        <p:spPr>
          <a:xfrm>
            <a:off x="863103" y="2321004"/>
            <a:ext cx="10465794"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it?</a:t>
            </a:r>
          </a:p>
        </p:txBody>
      </p:sp>
    </p:spTree>
    <p:extLst>
      <p:ext uri="{BB962C8B-B14F-4D97-AF65-F5344CB8AC3E}">
        <p14:creationId xmlns:p14="http://schemas.microsoft.com/office/powerpoint/2010/main" val="3892545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group of people posing for the camera&#10;&#10;Description automatically generated">
            <a:extLst>
              <a:ext uri="{FF2B5EF4-FFF2-40B4-BE49-F238E27FC236}">
                <a16:creationId xmlns:a16="http://schemas.microsoft.com/office/drawing/2014/main" id="{9754D56A-3298-455E-958A-D124EF38DAEB}"/>
              </a:ext>
            </a:extLst>
          </p:cNvPr>
          <p:cNvPicPr>
            <a:picLocks noChangeAspect="1"/>
          </p:cNvPicPr>
          <p:nvPr/>
        </p:nvPicPr>
        <p:blipFill rotWithShape="1">
          <a:blip r:embed="rId3"/>
          <a:srcRect l="4388" r="7166" b="-1"/>
          <a:stretch/>
        </p:blipFill>
        <p:spPr>
          <a:xfrm>
            <a:off x="20" y="10"/>
            <a:ext cx="12191980" cy="6857990"/>
          </a:xfrm>
          <a:prstGeom prst="rect">
            <a:avLst/>
          </a:prstGeom>
        </p:spPr>
      </p:pic>
    </p:spTree>
    <p:extLst>
      <p:ext uri="{BB962C8B-B14F-4D97-AF65-F5344CB8AC3E}">
        <p14:creationId xmlns:p14="http://schemas.microsoft.com/office/powerpoint/2010/main" val="279861490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3FB84A-C65E-4792-9C19-006AE3C55109}"/>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EB08C5A-E2C1-4951-9247-EE9D04513CFD}"/>
              </a:ext>
            </a:extLst>
          </p:cNvPr>
          <p:cNvSpPr/>
          <p:nvPr/>
        </p:nvSpPr>
        <p:spPr>
          <a:xfrm>
            <a:off x="863103" y="2321004"/>
            <a:ext cx="10465794"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it?</a:t>
            </a:r>
          </a:p>
        </p:txBody>
      </p:sp>
    </p:spTree>
    <p:extLst>
      <p:ext uri="{BB962C8B-B14F-4D97-AF65-F5344CB8AC3E}">
        <p14:creationId xmlns:p14="http://schemas.microsoft.com/office/powerpoint/2010/main" val="2754286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026A0-4C5D-4B6A-B918-B7BE9260DE22}"/>
              </a:ext>
            </a:extLst>
          </p:cNvPr>
          <p:cNvPicPr>
            <a:picLocks noChangeAspect="1"/>
          </p:cNvPicPr>
          <p:nvPr/>
        </p:nvPicPr>
        <p:blipFill>
          <a:blip r:embed="rId3"/>
          <a:stretch>
            <a:fillRect/>
          </a:stretch>
        </p:blipFill>
        <p:spPr>
          <a:xfrm>
            <a:off x="13159" y="697423"/>
            <a:ext cx="12220884" cy="5501898"/>
          </a:xfrm>
          <a:prstGeom prst="rect">
            <a:avLst/>
          </a:prstGeom>
        </p:spPr>
      </p:pic>
    </p:spTree>
    <p:extLst>
      <p:ext uri="{BB962C8B-B14F-4D97-AF65-F5344CB8AC3E}">
        <p14:creationId xmlns:p14="http://schemas.microsoft.com/office/powerpoint/2010/main" val="285752778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3FB84A-C65E-4792-9C19-006AE3C55109}"/>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EB08C5A-E2C1-4951-9247-EE9D04513CFD}"/>
              </a:ext>
            </a:extLst>
          </p:cNvPr>
          <p:cNvSpPr/>
          <p:nvPr/>
        </p:nvSpPr>
        <p:spPr>
          <a:xfrm>
            <a:off x="863103" y="2321004"/>
            <a:ext cx="10465794"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it?</a:t>
            </a:r>
          </a:p>
        </p:txBody>
      </p:sp>
    </p:spTree>
    <p:extLst>
      <p:ext uri="{BB962C8B-B14F-4D97-AF65-F5344CB8AC3E}">
        <p14:creationId xmlns:p14="http://schemas.microsoft.com/office/powerpoint/2010/main" val="1043098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AF8BA0-1262-4ECE-A566-C09D0C48D992}"/>
              </a:ext>
            </a:extLst>
          </p:cNvPr>
          <p:cNvPicPr>
            <a:picLocks noChangeAspect="1"/>
          </p:cNvPicPr>
          <p:nvPr/>
        </p:nvPicPr>
        <p:blipFill rotWithShape="1">
          <a:blip r:embed="rId3"/>
          <a:srcRect l="2024" r="17976"/>
          <a:stretch/>
        </p:blipFill>
        <p:spPr>
          <a:xfrm>
            <a:off x="20" y="10"/>
            <a:ext cx="12191980" cy="6857990"/>
          </a:xfrm>
          <a:prstGeom prst="rect">
            <a:avLst/>
          </a:prstGeom>
        </p:spPr>
      </p:pic>
    </p:spTree>
    <p:extLst>
      <p:ext uri="{BB962C8B-B14F-4D97-AF65-F5344CB8AC3E}">
        <p14:creationId xmlns:p14="http://schemas.microsoft.com/office/powerpoint/2010/main" val="399224703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3FB84A-C65E-4792-9C19-006AE3C55109}"/>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EB08C5A-E2C1-4951-9247-EE9D04513CFD}"/>
              </a:ext>
            </a:extLst>
          </p:cNvPr>
          <p:cNvSpPr/>
          <p:nvPr/>
        </p:nvSpPr>
        <p:spPr>
          <a:xfrm>
            <a:off x="863103" y="2321004"/>
            <a:ext cx="10465794"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it?</a:t>
            </a:r>
          </a:p>
        </p:txBody>
      </p:sp>
    </p:spTree>
    <p:extLst>
      <p:ext uri="{BB962C8B-B14F-4D97-AF65-F5344CB8AC3E}">
        <p14:creationId xmlns:p14="http://schemas.microsoft.com/office/powerpoint/2010/main" val="1664572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521A20-E42F-3F40-9791-B97B12463F14}"/>
              </a:ext>
            </a:extLst>
          </p:cNvPr>
          <p:cNvSpPr/>
          <p:nvPr/>
        </p:nvSpPr>
        <p:spPr>
          <a:xfrm>
            <a:off x="0" y="462705"/>
            <a:ext cx="9210261" cy="1205337"/>
          </a:xfrm>
          <a:prstGeom prst="rect">
            <a:avLst/>
          </a:prstGeom>
          <a:solidFill>
            <a:srgbClr val="FF9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3C67B1E-7958-45C2-BD97-9F6151585B4C}"/>
              </a:ext>
            </a:extLst>
          </p:cNvPr>
          <p:cNvSpPr txBox="1"/>
          <p:nvPr/>
        </p:nvSpPr>
        <p:spPr>
          <a:xfrm>
            <a:off x="581235" y="583494"/>
            <a:ext cx="8406468" cy="830997"/>
          </a:xfrm>
          <a:prstGeom prst="rect">
            <a:avLst/>
          </a:prstGeom>
          <a:noFill/>
        </p:spPr>
        <p:txBody>
          <a:bodyPr wrap="none" rtlCol="0">
            <a:spAutoFit/>
          </a:bodyPr>
          <a:lstStyle/>
          <a:p>
            <a:r>
              <a:rPr lang="en-US" sz="4800" b="1" dirty="0">
                <a:solidFill>
                  <a:srgbClr val="272726"/>
                </a:solidFill>
                <a:latin typeface="Arial" panose="020B0604020202020204" pitchFamily="34" charset="0"/>
                <a:cs typeface="Arial" panose="020B0604020202020204" pitchFamily="34" charset="0"/>
              </a:rPr>
              <a:t>What to ask your developer </a:t>
            </a:r>
          </a:p>
        </p:txBody>
      </p:sp>
      <p:sp>
        <p:nvSpPr>
          <p:cNvPr id="3" name="Rectangle 2">
            <a:extLst>
              <a:ext uri="{FF2B5EF4-FFF2-40B4-BE49-F238E27FC236}">
                <a16:creationId xmlns:a16="http://schemas.microsoft.com/office/drawing/2014/main" id="{0DF57ED0-4635-40B9-90FB-5FE960832D3A}"/>
              </a:ext>
            </a:extLst>
          </p:cNvPr>
          <p:cNvSpPr/>
          <p:nvPr/>
        </p:nvSpPr>
        <p:spPr>
          <a:xfrm>
            <a:off x="329845" y="2278830"/>
            <a:ext cx="11402737" cy="3619196"/>
          </a:xfrm>
          <a:prstGeom prst="rect">
            <a:avLst/>
          </a:prstGeom>
        </p:spPr>
        <p:txBody>
          <a:bodyPr wrap="none">
            <a:spAutoFit/>
          </a:bodyPr>
          <a:lstStyle/>
          <a:p>
            <a:pPr marL="457200" indent="-457200">
              <a:lnSpc>
                <a:spcPct val="150000"/>
              </a:lnSpc>
              <a:buClr>
                <a:srgbClr val="FF9900"/>
              </a:buClr>
              <a:buFont typeface="Lucida Grande" panose="020B0600040502020204" pitchFamily="34" charset="0"/>
              <a:buChar char="►"/>
            </a:pPr>
            <a:r>
              <a:rPr lang="en-US" sz="2600" b="1" dirty="0">
                <a:latin typeface="Arial" panose="020B0604020202020204" pitchFamily="34" charset="0"/>
                <a:cs typeface="Arial" panose="020B0604020202020204" pitchFamily="34" charset="0"/>
              </a:rPr>
              <a:t>Who owns my domain?</a:t>
            </a:r>
          </a:p>
          <a:p>
            <a:pPr marL="457200" indent="-457200">
              <a:lnSpc>
                <a:spcPct val="150000"/>
              </a:lnSpc>
              <a:buClr>
                <a:srgbClr val="FF9900"/>
              </a:buClr>
              <a:buFont typeface="Lucida Grande" panose="020B0600040502020204" pitchFamily="34" charset="0"/>
              <a:buChar char="►"/>
            </a:pPr>
            <a:r>
              <a:rPr lang="en-US" sz="2600" b="1" dirty="0">
                <a:latin typeface="Arial" panose="020B0604020202020204" pitchFamily="34" charset="0"/>
                <a:cs typeface="Arial" panose="020B0604020202020204" pitchFamily="34" charset="0"/>
              </a:rPr>
              <a:t>Is my site secure?</a:t>
            </a:r>
          </a:p>
          <a:p>
            <a:pPr marL="457200" indent="-457200">
              <a:lnSpc>
                <a:spcPct val="150000"/>
              </a:lnSpc>
              <a:buClr>
                <a:srgbClr val="FF9900"/>
              </a:buClr>
              <a:buFont typeface="Lucida Grande" panose="020B0600040502020204" pitchFamily="34" charset="0"/>
              <a:buChar char="►"/>
            </a:pPr>
            <a:r>
              <a:rPr lang="en-US" sz="2600" b="1" dirty="0">
                <a:latin typeface="Arial" panose="020B0604020202020204" pitchFamily="34" charset="0"/>
                <a:cs typeface="Arial" panose="020B0604020202020204" pitchFamily="34" charset="0"/>
              </a:rPr>
              <a:t>What’s your process for building my website?</a:t>
            </a:r>
          </a:p>
          <a:p>
            <a:pPr marL="457200" indent="-457200">
              <a:lnSpc>
                <a:spcPct val="150000"/>
              </a:lnSpc>
              <a:buClr>
                <a:srgbClr val="FF9900"/>
              </a:buClr>
              <a:buFont typeface="Lucida Grande" panose="020B0600040502020204" pitchFamily="34" charset="0"/>
              <a:buChar char="►"/>
            </a:pPr>
            <a:r>
              <a:rPr lang="en-US" sz="2600" b="1" dirty="0">
                <a:latin typeface="Arial" panose="020B0604020202020204" pitchFamily="34" charset="0"/>
                <a:cs typeface="Arial" panose="020B0604020202020204" pitchFamily="34" charset="0"/>
              </a:rPr>
              <a:t>What SEO services do you offer? What’s the ongoing plan?</a:t>
            </a:r>
          </a:p>
          <a:p>
            <a:pPr marL="457200" indent="-457200">
              <a:lnSpc>
                <a:spcPct val="150000"/>
              </a:lnSpc>
              <a:buClr>
                <a:srgbClr val="FF9900"/>
              </a:buClr>
              <a:buFont typeface="Lucida Grande" panose="020B0600040502020204" pitchFamily="34" charset="0"/>
              <a:buChar char="►"/>
            </a:pPr>
            <a:r>
              <a:rPr lang="en-US" sz="2600" b="1" dirty="0">
                <a:latin typeface="Arial" panose="020B0604020202020204" pitchFamily="34" charset="0"/>
                <a:cs typeface="Arial" panose="020B0604020202020204" pitchFamily="34" charset="0"/>
              </a:rPr>
              <a:t>Will you build it on your own, or outsource some of it?</a:t>
            </a:r>
          </a:p>
          <a:p>
            <a:pPr marL="457200" indent="-457200">
              <a:lnSpc>
                <a:spcPct val="150000"/>
              </a:lnSpc>
              <a:buClr>
                <a:srgbClr val="FF9900"/>
              </a:buClr>
              <a:buFont typeface="Lucida Grande" panose="020B0600040502020204" pitchFamily="34" charset="0"/>
              <a:buChar char="►"/>
            </a:pPr>
            <a:r>
              <a:rPr lang="en-US" sz="2600" b="1" dirty="0">
                <a:latin typeface="Arial" panose="020B0604020202020204" pitchFamily="34" charset="0"/>
                <a:cs typeface="Arial" panose="020B0604020202020204" pitchFamily="34" charset="0"/>
              </a:rPr>
              <a:t>Will I have access to make changes, or do you need to do it? Cost? </a:t>
            </a:r>
          </a:p>
        </p:txBody>
      </p:sp>
      <p:grpSp>
        <p:nvGrpSpPr>
          <p:cNvPr id="10" name="Group 9">
            <a:extLst>
              <a:ext uri="{FF2B5EF4-FFF2-40B4-BE49-F238E27FC236}">
                <a16:creationId xmlns:a16="http://schemas.microsoft.com/office/drawing/2014/main" id="{F1D256FC-1445-D648-B4BA-FC638F8F74FA}"/>
              </a:ext>
            </a:extLst>
          </p:cNvPr>
          <p:cNvGrpSpPr/>
          <p:nvPr/>
        </p:nvGrpSpPr>
        <p:grpSpPr>
          <a:xfrm>
            <a:off x="121746" y="-11151"/>
            <a:ext cx="11880190" cy="6881508"/>
            <a:chOff x="121746" y="-11151"/>
            <a:chExt cx="11880190" cy="6881508"/>
          </a:xfrm>
        </p:grpSpPr>
        <p:sp>
          <p:nvSpPr>
            <p:cNvPr id="11" name="Subtitle 2">
              <a:extLst>
                <a:ext uri="{FF2B5EF4-FFF2-40B4-BE49-F238E27FC236}">
                  <a16:creationId xmlns:a16="http://schemas.microsoft.com/office/drawing/2014/main" id="{15DF8247-B88F-3040-B608-EC885A9C69B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a:solidFill>
                    <a:srgbClr val="000000">
                      <a:lumMod val="85000"/>
                      <a:lumOff val="15000"/>
                    </a:srgbClr>
                  </a:solidFill>
                  <a:latin typeface="Arial" panose="020B0604020202020204" pitchFamily="34" charset="0"/>
                </a:rPr>
                <a:t>A D V A N C E   M E D I A   N E W   Y O R K</a:t>
              </a:r>
            </a:p>
          </p:txBody>
        </p:sp>
        <p:cxnSp>
          <p:nvCxnSpPr>
            <p:cNvPr id="12" name="Straight Connector 11">
              <a:extLst>
                <a:ext uri="{FF2B5EF4-FFF2-40B4-BE49-F238E27FC236}">
                  <a16:creationId xmlns:a16="http://schemas.microsoft.com/office/drawing/2014/main" id="{BC85CCF7-C784-964C-BF60-0013DF0D758F}"/>
                </a:ext>
              </a:extLst>
            </p:cNvPr>
            <p:cNvCxnSpPr>
              <a:cxnSpLocks/>
            </p:cNvCxnSpPr>
            <p:nvPr/>
          </p:nvCxnSpPr>
          <p:spPr>
            <a:xfrm flipV="1">
              <a:off x="3233531" y="6635744"/>
              <a:ext cx="8713663" cy="14914"/>
            </a:xfrm>
            <a:prstGeom prst="line">
              <a:avLst/>
            </a:prstGeom>
            <a:noFill/>
            <a:ln w="6350" cap="flat" cmpd="sng" algn="ctr">
              <a:solidFill>
                <a:srgbClr val="FF9900"/>
              </a:solidFill>
              <a:prstDash val="solid"/>
              <a:miter lim="800000"/>
            </a:ln>
            <a:effectLst/>
          </p:spPr>
        </p:cxnSp>
        <p:cxnSp>
          <p:nvCxnSpPr>
            <p:cNvPr id="13" name="Straight Connector 12">
              <a:extLst>
                <a:ext uri="{FF2B5EF4-FFF2-40B4-BE49-F238E27FC236}">
                  <a16:creationId xmlns:a16="http://schemas.microsoft.com/office/drawing/2014/main" id="{C1789D37-ACB5-C744-A0AC-4653A55B7A71}"/>
                </a:ext>
              </a:extLst>
            </p:cNvPr>
            <p:cNvCxnSpPr>
              <a:cxnSpLocks/>
            </p:cNvCxnSpPr>
            <p:nvPr/>
          </p:nvCxnSpPr>
          <p:spPr>
            <a:xfrm flipV="1">
              <a:off x="11959894" y="-11151"/>
              <a:ext cx="0" cy="6637110"/>
            </a:xfrm>
            <a:prstGeom prst="line">
              <a:avLst/>
            </a:prstGeom>
            <a:noFill/>
            <a:ln w="6350" cap="flat" cmpd="sng" algn="ctr">
              <a:solidFill>
                <a:srgbClr val="FF9900"/>
              </a:solidFill>
              <a:prstDash val="solid"/>
              <a:miter lim="800000"/>
            </a:ln>
            <a:effectLst/>
          </p:spPr>
        </p:cxnSp>
        <p:sp>
          <p:nvSpPr>
            <p:cNvPr id="14" name="Rectangle 13">
              <a:extLst>
                <a:ext uri="{FF2B5EF4-FFF2-40B4-BE49-F238E27FC236}">
                  <a16:creationId xmlns:a16="http://schemas.microsoft.com/office/drawing/2014/main" id="{95F1E5E0-1BA4-294E-BF4C-61DDF79D60B4}"/>
                </a:ext>
              </a:extLst>
            </p:cNvPr>
            <p:cNvSpPr/>
            <p:nvPr/>
          </p:nvSpPr>
          <p:spPr>
            <a:xfrm>
              <a:off x="11428262" y="6098318"/>
              <a:ext cx="573674" cy="547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4B648D7-8EA4-9144-AFB9-0073BA2FF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2545" y="6141021"/>
              <a:ext cx="517448" cy="517448"/>
            </a:xfrm>
            <a:prstGeom prst="rect">
              <a:avLst/>
            </a:prstGeom>
          </p:spPr>
        </p:pic>
      </p:grpSp>
    </p:spTree>
    <p:extLst>
      <p:ext uri="{BB962C8B-B14F-4D97-AF65-F5344CB8AC3E}">
        <p14:creationId xmlns:p14="http://schemas.microsoft.com/office/powerpoint/2010/main" val="1185227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FA6351E-1E36-D34C-9B62-A3B832DCA90C}"/>
              </a:ext>
            </a:extLst>
          </p:cNvPr>
          <p:cNvGrpSpPr/>
          <p:nvPr/>
        </p:nvGrpSpPr>
        <p:grpSpPr>
          <a:xfrm>
            <a:off x="0" y="-20357"/>
            <a:ext cx="12192000" cy="6869619"/>
            <a:chOff x="0" y="-20357"/>
            <a:chExt cx="12192000" cy="6869619"/>
          </a:xfrm>
        </p:grpSpPr>
        <p:pic>
          <p:nvPicPr>
            <p:cNvPr id="12" name="Picture 11">
              <a:extLst>
                <a:ext uri="{FF2B5EF4-FFF2-40B4-BE49-F238E27FC236}">
                  <a16:creationId xmlns:a16="http://schemas.microsoft.com/office/drawing/2014/main" id="{D4685A9B-2201-4746-90B1-625AD828B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70"/>
              <a:ext cx="6861732" cy="6861732"/>
            </a:xfrm>
            <a:prstGeom prst="rect">
              <a:avLst/>
            </a:prstGeom>
          </p:spPr>
        </p:pic>
        <p:pic>
          <p:nvPicPr>
            <p:cNvPr id="13" name="Picture 12">
              <a:extLst>
                <a:ext uri="{FF2B5EF4-FFF2-40B4-BE49-F238E27FC236}">
                  <a16:creationId xmlns:a16="http://schemas.microsoft.com/office/drawing/2014/main" id="{4824885F-361F-EE4D-9CA7-A9EB90FF3CAD}"/>
                </a:ext>
              </a:extLst>
            </p:cNvPr>
            <p:cNvPicPr>
              <a:picLocks noChangeAspect="1"/>
            </p:cNvPicPr>
            <p:nvPr/>
          </p:nvPicPr>
          <p:blipFill rotWithShape="1">
            <a:blip r:embed="rId3">
              <a:extLst>
                <a:ext uri="{28A0092B-C50C-407E-A947-70E740481C1C}">
                  <a14:useLocalDpi xmlns:a14="http://schemas.microsoft.com/office/drawing/2010/main" val="0"/>
                </a:ext>
              </a:extLst>
            </a:blip>
            <a:srcRect l="22319"/>
            <a:stretch/>
          </p:blipFill>
          <p:spPr>
            <a:xfrm flipH="1">
              <a:off x="6861732" y="-20357"/>
              <a:ext cx="5330268" cy="6861732"/>
            </a:xfrm>
            <a:prstGeom prst="rect">
              <a:avLst/>
            </a:prstGeom>
          </p:spPr>
        </p:pic>
      </p:grpSp>
      <p:sp>
        <p:nvSpPr>
          <p:cNvPr id="3" name="Rectangle 2">
            <a:extLst>
              <a:ext uri="{FF2B5EF4-FFF2-40B4-BE49-F238E27FC236}">
                <a16:creationId xmlns:a16="http://schemas.microsoft.com/office/drawing/2014/main" id="{DCB32996-8472-B646-BFE8-CFE1F5A5B6F9}"/>
              </a:ext>
            </a:extLst>
          </p:cNvPr>
          <p:cNvSpPr/>
          <p:nvPr/>
        </p:nvSpPr>
        <p:spPr>
          <a:xfrm>
            <a:off x="546635" y="433564"/>
            <a:ext cx="3498446" cy="2809701"/>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4" name="Rectangle 3">
            <a:extLst>
              <a:ext uri="{FF2B5EF4-FFF2-40B4-BE49-F238E27FC236}">
                <a16:creationId xmlns:a16="http://schemas.microsoft.com/office/drawing/2014/main" id="{B4B34651-4A20-B24B-AC56-3739F9924156}"/>
              </a:ext>
            </a:extLst>
          </p:cNvPr>
          <p:cNvSpPr/>
          <p:nvPr/>
        </p:nvSpPr>
        <p:spPr>
          <a:xfrm>
            <a:off x="4335694" y="2011681"/>
            <a:ext cx="3498446" cy="2809701"/>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5" name="Rectangle 4">
            <a:extLst>
              <a:ext uri="{FF2B5EF4-FFF2-40B4-BE49-F238E27FC236}">
                <a16:creationId xmlns:a16="http://schemas.microsoft.com/office/drawing/2014/main" id="{6F2F523A-A2F1-894B-9338-3AB4CB3F8DDF}"/>
              </a:ext>
            </a:extLst>
          </p:cNvPr>
          <p:cNvSpPr/>
          <p:nvPr/>
        </p:nvSpPr>
        <p:spPr>
          <a:xfrm>
            <a:off x="8124753" y="3416531"/>
            <a:ext cx="3498446" cy="2809701"/>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7" name="Rectangle 6">
            <a:extLst>
              <a:ext uri="{FF2B5EF4-FFF2-40B4-BE49-F238E27FC236}">
                <a16:creationId xmlns:a16="http://schemas.microsoft.com/office/drawing/2014/main" id="{15A81B48-1B84-1241-94E9-EDE7F876395D}"/>
              </a:ext>
            </a:extLst>
          </p:cNvPr>
          <p:cNvSpPr/>
          <p:nvPr/>
        </p:nvSpPr>
        <p:spPr>
          <a:xfrm>
            <a:off x="1154360" y="1066053"/>
            <a:ext cx="2282997" cy="1569660"/>
          </a:xfrm>
          <a:prstGeom prst="rect">
            <a:avLst/>
          </a:prstGeom>
        </p:spPr>
        <p:txBody>
          <a:bodyPr wrap="none">
            <a:spAutoFit/>
          </a:bodyPr>
          <a:lstStyle/>
          <a:p>
            <a:pPr algn="ctr"/>
            <a:r>
              <a:rPr lang="en-US" sz="9600" b="1">
                <a:solidFill>
                  <a:schemeClr val="bg1"/>
                </a:solidFill>
                <a:latin typeface="Arial" panose="020B0604020202020204" pitchFamily="34" charset="0"/>
                <a:cs typeface="Arial" panose="020B0604020202020204" pitchFamily="34" charset="0"/>
              </a:rPr>
              <a:t>89</a:t>
            </a:r>
            <a:r>
              <a:rPr lang="en-US" sz="9600" b="1" baseline="30000">
                <a:solidFill>
                  <a:schemeClr val="bg1"/>
                </a:solidFill>
                <a:latin typeface="Arial" panose="020B0604020202020204" pitchFamily="34" charset="0"/>
                <a:cs typeface="Arial" panose="020B0604020202020204" pitchFamily="34" charset="0"/>
              </a:rPr>
              <a:t>%</a:t>
            </a:r>
          </a:p>
        </p:txBody>
      </p:sp>
      <p:grpSp>
        <p:nvGrpSpPr>
          <p:cNvPr id="15" name="Group 14">
            <a:extLst>
              <a:ext uri="{FF2B5EF4-FFF2-40B4-BE49-F238E27FC236}">
                <a16:creationId xmlns:a16="http://schemas.microsoft.com/office/drawing/2014/main" id="{141BFDB7-6CAC-2F45-A96E-8B4A824BDE74}"/>
              </a:ext>
            </a:extLst>
          </p:cNvPr>
          <p:cNvGrpSpPr/>
          <p:nvPr/>
        </p:nvGrpSpPr>
        <p:grpSpPr>
          <a:xfrm>
            <a:off x="4858540" y="2378166"/>
            <a:ext cx="2475358" cy="1952622"/>
            <a:chOff x="4858540" y="2378166"/>
            <a:chExt cx="2475358" cy="1952622"/>
          </a:xfrm>
        </p:grpSpPr>
        <p:sp>
          <p:nvSpPr>
            <p:cNvPr id="8" name="Rectangle 7">
              <a:extLst>
                <a:ext uri="{FF2B5EF4-FFF2-40B4-BE49-F238E27FC236}">
                  <a16:creationId xmlns:a16="http://schemas.microsoft.com/office/drawing/2014/main" id="{217AF4F2-2121-C54C-AB56-0D6B1BC0EC6C}"/>
                </a:ext>
              </a:extLst>
            </p:cNvPr>
            <p:cNvSpPr/>
            <p:nvPr/>
          </p:nvSpPr>
          <p:spPr>
            <a:xfrm>
              <a:off x="5308101" y="2378166"/>
              <a:ext cx="1553631" cy="1569660"/>
            </a:xfrm>
            <a:prstGeom prst="rect">
              <a:avLst/>
            </a:prstGeom>
          </p:spPr>
          <p:txBody>
            <a:bodyPr wrap="none">
              <a:spAutoFit/>
            </a:bodyPr>
            <a:lstStyle/>
            <a:p>
              <a:pPr algn="ctr"/>
              <a:r>
                <a:rPr lang="en-US" sz="9600" b="1">
                  <a:solidFill>
                    <a:schemeClr val="bg1"/>
                  </a:solidFill>
                  <a:latin typeface="Arial" panose="020B0604020202020204" pitchFamily="34" charset="0"/>
                  <a:cs typeface="Arial" panose="020B0604020202020204" pitchFamily="34" charset="0"/>
                </a:rPr>
                <a:t>15</a:t>
              </a:r>
              <a:endParaRPr lang="en-US" sz="9600" b="1" baseline="3000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DCE998B-C5D7-1D45-A9BE-708178EBC427}"/>
                </a:ext>
              </a:extLst>
            </p:cNvPr>
            <p:cNvSpPr/>
            <p:nvPr/>
          </p:nvSpPr>
          <p:spPr>
            <a:xfrm>
              <a:off x="4858540" y="3561347"/>
              <a:ext cx="2475358" cy="769441"/>
            </a:xfrm>
            <a:prstGeom prst="rect">
              <a:avLst/>
            </a:prstGeom>
          </p:spPr>
          <p:txBody>
            <a:bodyPr wrap="none">
              <a:spAutoFit/>
            </a:bodyPr>
            <a:lstStyle/>
            <a:p>
              <a:pPr algn="ctr"/>
              <a:r>
                <a:rPr lang="en-US" sz="4400" b="1">
                  <a:solidFill>
                    <a:schemeClr val="bg1"/>
                  </a:solidFill>
                  <a:latin typeface="Arial" panose="020B0604020202020204" pitchFamily="34" charset="0"/>
                  <a:cs typeface="Arial" panose="020B0604020202020204" pitchFamily="34" charset="0"/>
                </a:rPr>
                <a:t>seconds</a:t>
              </a:r>
              <a:endParaRPr lang="en-US" sz="4400" b="1" baseline="30000">
                <a:solidFill>
                  <a:schemeClr val="bg1"/>
                </a:solidFill>
                <a:latin typeface="Arial" panose="020B0604020202020204" pitchFamily="34" charset="0"/>
                <a:cs typeface="Arial" panose="020B0604020202020204" pitchFamily="34" charset="0"/>
              </a:endParaRPr>
            </a:p>
          </p:txBody>
        </p:sp>
      </p:grpSp>
      <p:sp>
        <p:nvSpPr>
          <p:cNvPr id="10" name="Rectangle 9">
            <a:extLst>
              <a:ext uri="{FF2B5EF4-FFF2-40B4-BE49-F238E27FC236}">
                <a16:creationId xmlns:a16="http://schemas.microsoft.com/office/drawing/2014/main" id="{56305B7B-27CB-FC47-B3AE-EA66685ADD6B}"/>
              </a:ext>
            </a:extLst>
          </p:cNvPr>
          <p:cNvSpPr/>
          <p:nvPr/>
        </p:nvSpPr>
        <p:spPr>
          <a:xfrm>
            <a:off x="8922050" y="4040564"/>
            <a:ext cx="1895071" cy="1569660"/>
          </a:xfrm>
          <a:prstGeom prst="rect">
            <a:avLst/>
          </a:prstGeom>
        </p:spPr>
        <p:txBody>
          <a:bodyPr wrap="none">
            <a:spAutoFit/>
          </a:bodyPr>
          <a:lstStyle/>
          <a:p>
            <a:pPr algn="ctr"/>
            <a:r>
              <a:rPr lang="en-US" sz="9600" b="1">
                <a:solidFill>
                  <a:schemeClr val="bg1"/>
                </a:solidFill>
                <a:latin typeface="Arial" panose="020B0604020202020204" pitchFamily="34" charset="0"/>
                <a:cs typeface="Arial" panose="020B0604020202020204" pitchFamily="34" charset="0"/>
              </a:rPr>
              <a:t>1/3</a:t>
            </a:r>
            <a:endParaRPr lang="en-US" sz="9600" b="1" baseline="3000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AC2BC0D-AE93-974E-B8F0-7C3E48864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676" y="5974822"/>
            <a:ext cx="2025618" cy="632489"/>
          </a:xfrm>
          <a:prstGeom prst="rect">
            <a:avLst/>
          </a:prstGeom>
        </p:spPr>
      </p:pic>
    </p:spTree>
    <p:extLst>
      <p:ext uri="{BB962C8B-B14F-4D97-AF65-F5344CB8AC3E}">
        <p14:creationId xmlns:p14="http://schemas.microsoft.com/office/powerpoint/2010/main" val="2445381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6FD1F2-0C41-43D1-94EE-940BB53C5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7F0E09A-80C3-404C-ABF3-9A143D6FFF79}"/>
              </a:ext>
            </a:extLst>
          </p:cNvPr>
          <p:cNvSpPr/>
          <p:nvPr/>
        </p:nvSpPr>
        <p:spPr>
          <a:xfrm>
            <a:off x="3332136" y="433953"/>
            <a:ext cx="5548393" cy="3208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9E4AF4-9B5B-8F49-9EA5-A022E96AA40A}"/>
              </a:ext>
            </a:extLst>
          </p:cNvPr>
          <p:cNvSpPr/>
          <p:nvPr/>
        </p:nvSpPr>
        <p:spPr>
          <a:xfrm>
            <a:off x="511444" y="4045058"/>
            <a:ext cx="2433234" cy="1131376"/>
          </a:xfrm>
          <a:prstGeom prst="rect">
            <a:avLst/>
          </a:prstGeom>
          <a:gradFill flip="none" rotWithShape="1">
            <a:gsLst>
              <a:gs pos="2000">
                <a:srgbClr val="F1F4F8"/>
              </a:gs>
              <a:gs pos="100000">
                <a:srgbClr val="E8E4E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4016961-C5D6-2548-A285-E9F1D7A75D09}"/>
              </a:ext>
            </a:extLst>
          </p:cNvPr>
          <p:cNvSpPr txBox="1"/>
          <p:nvPr/>
        </p:nvSpPr>
        <p:spPr>
          <a:xfrm>
            <a:off x="3617550" y="1437862"/>
            <a:ext cx="5262979" cy="1200329"/>
          </a:xfrm>
          <a:prstGeom prst="rect">
            <a:avLst/>
          </a:prstGeom>
          <a:noFill/>
        </p:spPr>
        <p:txBody>
          <a:bodyPr wrap="none" rtlCol="0">
            <a:spAutoFit/>
          </a:bodyPr>
          <a:lstStyle/>
          <a:p>
            <a:r>
              <a:rPr lang="en-US" sz="7200" b="1" dirty="0">
                <a:solidFill>
                  <a:srgbClr val="FF9900"/>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2763855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F14E5A-B9DA-8841-955F-EE8A4E5CC25A}"/>
              </a:ext>
            </a:extLst>
          </p:cNvPr>
          <p:cNvPicPr>
            <a:picLocks noChangeAspect="1"/>
          </p:cNvPicPr>
          <p:nvPr/>
        </p:nvPicPr>
        <p:blipFill rotWithShape="1">
          <a:blip r:embed="rId3">
            <a:extLst>
              <a:ext uri="{28A0092B-C50C-407E-A947-70E740481C1C}">
                <a14:useLocalDpi xmlns:a14="http://schemas.microsoft.com/office/drawing/2010/main" val="0"/>
              </a:ext>
            </a:extLst>
          </a:blip>
          <a:srcRect l="3275" r="2077" b="20173"/>
          <a:stretch/>
        </p:blipFill>
        <p:spPr>
          <a:xfrm>
            <a:off x="0" y="-1"/>
            <a:ext cx="12192000" cy="6858001"/>
          </a:xfrm>
          <a:prstGeom prst="rect">
            <a:avLst/>
          </a:prstGeom>
        </p:spPr>
      </p:pic>
      <p:sp>
        <p:nvSpPr>
          <p:cNvPr id="5" name="Rectangle 4">
            <a:extLst>
              <a:ext uri="{FF2B5EF4-FFF2-40B4-BE49-F238E27FC236}">
                <a16:creationId xmlns:a16="http://schemas.microsoft.com/office/drawing/2014/main" id="{66F6D540-7064-4A4B-9D74-0B4031275668}"/>
              </a:ext>
            </a:extLst>
          </p:cNvPr>
          <p:cNvSpPr/>
          <p:nvPr/>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C967767-4545-4270-9BD7-FA92DE591282}"/>
              </a:ext>
            </a:extLst>
          </p:cNvPr>
          <p:cNvSpPr/>
          <p:nvPr/>
        </p:nvSpPr>
        <p:spPr>
          <a:xfrm>
            <a:off x="1922001" y="2136678"/>
            <a:ext cx="8314743" cy="2586414"/>
          </a:xfrm>
          <a:prstGeom prst="rect">
            <a:avLst/>
          </a:prstGeom>
        </p:spPr>
        <p:txBody>
          <a:bodyPr wrap="square" anchor="t">
            <a:spAutoFit/>
          </a:bodyPr>
          <a:lstStyle/>
          <a:p>
            <a:pPr algn="ctr"/>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Reasons Visitors Leave Your Website</a:t>
            </a:r>
            <a:endParaRPr lang="en-US" sz="4000" b="1" dirty="0">
              <a:solidFill>
                <a:schemeClr val="bg1"/>
              </a:solidFill>
              <a:latin typeface="Arial" panose="020B0604020202020204" pitchFamily="34" charset="0"/>
              <a:cs typeface="Arial" panose="020B0604020202020204" pitchFamily="34" charset="0"/>
            </a:endParaRPr>
          </a:p>
          <a:p>
            <a:pPr algn="ctr">
              <a:lnSpc>
                <a:spcPct val="150000"/>
              </a:lnSpc>
            </a:pP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(and never come back)</a:t>
            </a:r>
          </a:p>
        </p:txBody>
      </p:sp>
      <p:sp>
        <p:nvSpPr>
          <p:cNvPr id="6" name="Rectangle 5">
            <a:extLst>
              <a:ext uri="{FF2B5EF4-FFF2-40B4-BE49-F238E27FC236}">
                <a16:creationId xmlns:a16="http://schemas.microsoft.com/office/drawing/2014/main" id="{C1D5E239-1661-AB4A-AA08-51E25E6FCFAB}"/>
              </a:ext>
            </a:extLst>
          </p:cNvPr>
          <p:cNvSpPr/>
          <p:nvPr/>
        </p:nvSpPr>
        <p:spPr>
          <a:xfrm>
            <a:off x="1850463" y="1799704"/>
            <a:ext cx="8491073" cy="3258590"/>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7" name="Picture 6">
            <a:extLst>
              <a:ext uri="{FF2B5EF4-FFF2-40B4-BE49-F238E27FC236}">
                <a16:creationId xmlns:a16="http://schemas.microsoft.com/office/drawing/2014/main" id="{0548DC94-7853-B049-B1BD-676D6C738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813" y="5993743"/>
            <a:ext cx="2025618" cy="632489"/>
          </a:xfrm>
          <a:prstGeom prst="rect">
            <a:avLst/>
          </a:prstGeom>
        </p:spPr>
      </p:pic>
    </p:spTree>
    <p:extLst>
      <p:ext uri="{BB962C8B-B14F-4D97-AF65-F5344CB8AC3E}">
        <p14:creationId xmlns:p14="http://schemas.microsoft.com/office/powerpoint/2010/main" val="31531715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CA9C990-1D37-42CC-BB3B-CBDAB2D38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293C1C8-2C3E-4276-B4C4-4FE75F0DB71B}"/>
              </a:ext>
            </a:extLst>
          </p:cNvPr>
          <p:cNvSpPr/>
          <p:nvPr/>
        </p:nvSpPr>
        <p:spPr>
          <a:xfrm>
            <a:off x="5941915" y="3146800"/>
            <a:ext cx="4717687" cy="2308324"/>
          </a:xfrm>
          <a:prstGeom prst="rect">
            <a:avLst/>
          </a:prstGeom>
        </p:spPr>
        <p:txBody>
          <a:bodyPr wrap="square" anchor="t">
            <a:spAutoFit/>
          </a:bodyPr>
          <a:lstStyle/>
          <a:p>
            <a:pPr algn="ctr"/>
            <a:r>
              <a:rPr lang="en-US"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7 ways to improve your website</a:t>
            </a:r>
            <a:endParaRPr lang="en-US" sz="3200" b="1"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B68353D-1CBA-4EDC-8319-82DDCBABADB4}"/>
              </a:ext>
            </a:extLst>
          </p:cNvPr>
          <p:cNvSpPr/>
          <p:nvPr/>
        </p:nvSpPr>
        <p:spPr>
          <a:xfrm>
            <a:off x="5545777" y="451262"/>
            <a:ext cx="3348841" cy="1484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70804AB-D26B-4C6F-8F17-BE8051F740E6}"/>
              </a:ext>
            </a:extLst>
          </p:cNvPr>
          <p:cNvSpPr/>
          <p:nvPr/>
        </p:nvSpPr>
        <p:spPr>
          <a:xfrm>
            <a:off x="8148639" y="210418"/>
            <a:ext cx="2805112" cy="1966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B102EC-DBAA-4258-BDB4-F05F7BACE9DB}"/>
              </a:ext>
            </a:extLst>
          </p:cNvPr>
          <p:cNvPicPr>
            <a:picLocks noChangeAspect="1"/>
          </p:cNvPicPr>
          <p:nvPr/>
        </p:nvPicPr>
        <p:blipFill rotWithShape="1">
          <a:blip r:embed="rId4"/>
          <a:srcRect r="2805"/>
          <a:stretch/>
        </p:blipFill>
        <p:spPr>
          <a:xfrm>
            <a:off x="4956915" y="686649"/>
            <a:ext cx="2805113" cy="1057275"/>
          </a:xfrm>
          <a:prstGeom prst="rect">
            <a:avLst/>
          </a:prstGeom>
        </p:spPr>
      </p:pic>
    </p:spTree>
    <p:extLst>
      <p:ext uri="{BB962C8B-B14F-4D97-AF65-F5344CB8AC3E}">
        <p14:creationId xmlns:p14="http://schemas.microsoft.com/office/powerpoint/2010/main" val="87650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25CCE-13AB-CC43-B806-7DDAEA599A2D}"/>
              </a:ext>
            </a:extLst>
          </p:cNvPr>
          <p:cNvPicPr>
            <a:picLocks noChangeAspect="1"/>
          </p:cNvPicPr>
          <p:nvPr/>
        </p:nvPicPr>
        <p:blipFill rotWithShape="1">
          <a:blip r:embed="rId3">
            <a:extLst>
              <a:ext uri="{28A0092B-C50C-407E-A947-70E740481C1C}">
                <a14:useLocalDpi xmlns:a14="http://schemas.microsoft.com/office/drawing/2010/main" val="0"/>
              </a:ext>
            </a:extLst>
          </a:blip>
          <a:srcRect b="15673"/>
          <a:stretch/>
        </p:blipFill>
        <p:spPr>
          <a:xfrm>
            <a:off x="0" y="-1"/>
            <a:ext cx="12191999" cy="6858001"/>
          </a:xfrm>
          <a:prstGeom prst="rect">
            <a:avLst/>
          </a:prstGeom>
        </p:spPr>
      </p:pic>
      <p:sp>
        <p:nvSpPr>
          <p:cNvPr id="11" name="Rectangle 10">
            <a:extLst>
              <a:ext uri="{FF2B5EF4-FFF2-40B4-BE49-F238E27FC236}">
                <a16:creationId xmlns:a16="http://schemas.microsoft.com/office/drawing/2014/main" id="{02174F43-55E1-AE42-907E-0C992E0F3396}"/>
              </a:ext>
            </a:extLst>
          </p:cNvPr>
          <p:cNvSpPr/>
          <p:nvPr/>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8ED6EB-9FFE-F540-B907-9C7E6062AF56}"/>
              </a:ext>
            </a:extLst>
          </p:cNvPr>
          <p:cNvSpPr/>
          <p:nvPr/>
        </p:nvSpPr>
        <p:spPr>
          <a:xfrm>
            <a:off x="1922001" y="2886014"/>
            <a:ext cx="8314743" cy="1015663"/>
          </a:xfrm>
          <a:prstGeom prst="rect">
            <a:avLst/>
          </a:prstGeom>
        </p:spPr>
        <p:txBody>
          <a:bodyPr wrap="square" anchor="t">
            <a:spAutoFit/>
          </a:bodyPr>
          <a:lstStyle/>
          <a:p>
            <a:pPr algn="ctr"/>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1. Add Content</a:t>
            </a:r>
            <a:endParaRPr lang="en-US" sz="3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D03E82D-5066-774C-AC66-B8727D977612}"/>
              </a:ext>
            </a:extLst>
          </p:cNvPr>
          <p:cNvSpPr/>
          <p:nvPr/>
        </p:nvSpPr>
        <p:spPr>
          <a:xfrm>
            <a:off x="1850463" y="2467395"/>
            <a:ext cx="8491073" cy="1923210"/>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14" name="Picture 13">
            <a:extLst>
              <a:ext uri="{FF2B5EF4-FFF2-40B4-BE49-F238E27FC236}">
                <a16:creationId xmlns:a16="http://schemas.microsoft.com/office/drawing/2014/main" id="{289254AB-3841-1346-A15E-B8BF61B7B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813" y="5993743"/>
            <a:ext cx="2025618" cy="632489"/>
          </a:xfrm>
          <a:prstGeom prst="rect">
            <a:avLst/>
          </a:prstGeom>
        </p:spPr>
      </p:pic>
    </p:spTree>
    <p:extLst>
      <p:ext uri="{BB962C8B-B14F-4D97-AF65-F5344CB8AC3E}">
        <p14:creationId xmlns:p14="http://schemas.microsoft.com/office/powerpoint/2010/main" val="249299728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25CCE-13AB-CC43-B806-7DDAEA599A2D}"/>
              </a:ext>
            </a:extLst>
          </p:cNvPr>
          <p:cNvPicPr>
            <a:picLocks noChangeAspect="1"/>
          </p:cNvPicPr>
          <p:nvPr/>
        </p:nvPicPr>
        <p:blipFill rotWithShape="1">
          <a:blip r:embed="rId3">
            <a:extLst>
              <a:ext uri="{28A0092B-C50C-407E-A947-70E740481C1C}">
                <a14:useLocalDpi xmlns:a14="http://schemas.microsoft.com/office/drawing/2010/main" val="0"/>
              </a:ext>
            </a:extLst>
          </a:blip>
          <a:srcRect b="15673"/>
          <a:stretch/>
        </p:blipFill>
        <p:spPr>
          <a:xfrm>
            <a:off x="0" y="-1"/>
            <a:ext cx="12191999" cy="6858001"/>
          </a:xfrm>
          <a:prstGeom prst="rect">
            <a:avLst/>
          </a:prstGeom>
        </p:spPr>
      </p:pic>
      <p:sp>
        <p:nvSpPr>
          <p:cNvPr id="11" name="Rectangle 10">
            <a:extLst>
              <a:ext uri="{FF2B5EF4-FFF2-40B4-BE49-F238E27FC236}">
                <a16:creationId xmlns:a16="http://schemas.microsoft.com/office/drawing/2014/main" id="{02174F43-55E1-AE42-907E-0C992E0F3396}"/>
              </a:ext>
            </a:extLst>
          </p:cNvPr>
          <p:cNvSpPr/>
          <p:nvPr/>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800" dirty="0">
              <a:solidFill>
                <a:prstClr val="black"/>
              </a:solidFill>
              <a:cs typeface="Calibri"/>
            </a:endParaRPr>
          </a:p>
        </p:txBody>
      </p:sp>
      <p:sp>
        <p:nvSpPr>
          <p:cNvPr id="12" name="Rectangle 11">
            <a:extLst>
              <a:ext uri="{FF2B5EF4-FFF2-40B4-BE49-F238E27FC236}">
                <a16:creationId xmlns:a16="http://schemas.microsoft.com/office/drawing/2014/main" id="{708ED6EB-9FFE-F540-B907-9C7E6062AF56}"/>
              </a:ext>
            </a:extLst>
          </p:cNvPr>
          <p:cNvSpPr/>
          <p:nvPr/>
        </p:nvSpPr>
        <p:spPr>
          <a:xfrm>
            <a:off x="2010165" y="724810"/>
            <a:ext cx="8314743" cy="1015663"/>
          </a:xfrm>
          <a:prstGeom prst="rect">
            <a:avLst/>
          </a:prstGeom>
        </p:spPr>
        <p:txBody>
          <a:bodyPr wrap="square" anchor="t">
            <a:spAutoFit/>
          </a:bodyPr>
          <a:lstStyle/>
          <a:p>
            <a:pPr algn="ctr"/>
            <a:r>
              <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rPr>
              <a:t>Content Tips</a:t>
            </a:r>
            <a:endParaRPr lang="en-US" sz="3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D03E82D-5066-774C-AC66-B8727D977612}"/>
              </a:ext>
            </a:extLst>
          </p:cNvPr>
          <p:cNvSpPr/>
          <p:nvPr/>
        </p:nvSpPr>
        <p:spPr>
          <a:xfrm>
            <a:off x="1833835" y="406525"/>
            <a:ext cx="8491073" cy="1923210"/>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14" name="Picture 13">
            <a:extLst>
              <a:ext uri="{FF2B5EF4-FFF2-40B4-BE49-F238E27FC236}">
                <a16:creationId xmlns:a16="http://schemas.microsoft.com/office/drawing/2014/main" id="{289254AB-3841-1346-A15E-B8BF61B7B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813" y="5993743"/>
            <a:ext cx="2025618" cy="632489"/>
          </a:xfrm>
          <a:prstGeom prst="rect">
            <a:avLst/>
          </a:prstGeom>
        </p:spPr>
      </p:pic>
      <p:sp>
        <p:nvSpPr>
          <p:cNvPr id="2" name="TextBox 1">
            <a:extLst>
              <a:ext uri="{FF2B5EF4-FFF2-40B4-BE49-F238E27FC236}">
                <a16:creationId xmlns:a16="http://schemas.microsoft.com/office/drawing/2014/main" id="{D730FB4F-6F41-CA4B-B176-FF6941A41DA7}"/>
              </a:ext>
            </a:extLst>
          </p:cNvPr>
          <p:cNvSpPr txBox="1"/>
          <p:nvPr/>
        </p:nvSpPr>
        <p:spPr>
          <a:xfrm>
            <a:off x="464948" y="2805192"/>
            <a:ext cx="11515241" cy="3785652"/>
          </a:xfrm>
          <a:prstGeom prst="rect">
            <a:avLst/>
          </a:prstGeom>
          <a:noFill/>
        </p:spPr>
        <p:txBody>
          <a:bodyPr wrap="square" rtlCol="0">
            <a:spAutoFit/>
          </a:bodyPr>
          <a:lstStyle/>
          <a:p>
            <a:pPr lvl="0"/>
            <a:r>
              <a:rPr lang="en-US" sz="2400" dirty="0">
                <a:solidFill>
                  <a:schemeClr val="bg1"/>
                </a:solidFill>
                <a:latin typeface="Arial" panose="020B0604020202020204" pitchFamily="34" charset="0"/>
                <a:cs typeface="Arial" panose="020B0604020202020204" pitchFamily="34" charset="0"/>
              </a:rPr>
              <a:t>1.    </a:t>
            </a:r>
            <a:r>
              <a:rPr lang="en-US" sz="2400" b="1" dirty="0">
                <a:solidFill>
                  <a:schemeClr val="bg1"/>
                </a:solidFill>
                <a:latin typeface="Arial" panose="020B0604020202020204" pitchFamily="34" charset="0"/>
                <a:cs typeface="Arial" panose="020B0604020202020204" pitchFamily="34" charset="0"/>
              </a:rPr>
              <a:t> Use market research to determine the content of your website.</a:t>
            </a:r>
            <a:r>
              <a:rPr lang="en-US" sz="2400" dirty="0">
                <a:solidFill>
                  <a:schemeClr val="bg1"/>
                </a:solidFill>
                <a:latin typeface="Arial" panose="020B0604020202020204" pitchFamily="34" charset="0"/>
                <a:cs typeface="Arial" panose="020B0604020202020204" pitchFamily="34" charset="0"/>
              </a:rPr>
              <a:t> </a:t>
            </a:r>
          </a:p>
          <a:p>
            <a:pPr lvl="0"/>
            <a:endParaRPr lang="en-US" sz="2400" dirty="0">
              <a:solidFill>
                <a:schemeClr val="bg1"/>
              </a:solidFill>
              <a:latin typeface="Arial" panose="020B0604020202020204" pitchFamily="34" charset="0"/>
              <a:cs typeface="Arial" panose="020B0604020202020204" pitchFamily="34" charset="0"/>
            </a:endParaRPr>
          </a:p>
          <a:p>
            <a:pPr lvl="0"/>
            <a:r>
              <a:rPr lang="en-US" sz="2400" dirty="0">
                <a:solidFill>
                  <a:schemeClr val="bg1"/>
                </a:solidFill>
                <a:latin typeface="Arial" panose="020B0604020202020204" pitchFamily="34" charset="0"/>
                <a:cs typeface="Arial" panose="020B0604020202020204" pitchFamily="34" charset="0"/>
              </a:rPr>
              <a:t>2.      </a:t>
            </a:r>
            <a:r>
              <a:rPr lang="en-US" sz="2400" b="1" dirty="0">
                <a:solidFill>
                  <a:schemeClr val="bg1"/>
                </a:solidFill>
                <a:latin typeface="Arial" panose="020B0604020202020204" pitchFamily="34" charset="0"/>
                <a:cs typeface="Arial" panose="020B0604020202020204" pitchFamily="34" charset="0"/>
              </a:rPr>
              <a:t>Use keyword research to determine the content of your website. </a:t>
            </a:r>
          </a:p>
          <a:p>
            <a:pPr lvl="0"/>
            <a:endParaRPr lang="en-US" sz="2400" dirty="0">
              <a:solidFill>
                <a:schemeClr val="bg1"/>
              </a:solidFill>
              <a:latin typeface="Arial" panose="020B0604020202020204" pitchFamily="34" charset="0"/>
              <a:cs typeface="Arial" panose="020B0604020202020204" pitchFamily="34" charset="0"/>
            </a:endParaRPr>
          </a:p>
          <a:p>
            <a:pPr lvl="0"/>
            <a:r>
              <a:rPr lang="en-US" sz="2400" dirty="0">
                <a:solidFill>
                  <a:schemeClr val="bg1"/>
                </a:solidFill>
                <a:latin typeface="Arial" panose="020B0604020202020204" pitchFamily="34" charset="0"/>
                <a:cs typeface="Arial" panose="020B0604020202020204" pitchFamily="34" charset="0"/>
              </a:rPr>
              <a:t>3.      </a:t>
            </a:r>
            <a:r>
              <a:rPr lang="en-US" sz="2400" b="1" dirty="0">
                <a:solidFill>
                  <a:schemeClr val="bg1"/>
                </a:solidFill>
                <a:latin typeface="Arial" panose="020B0604020202020204" pitchFamily="34" charset="0"/>
                <a:cs typeface="Arial" panose="020B0604020202020204" pitchFamily="34" charset="0"/>
              </a:rPr>
              <a:t>Avoid Stock Photography.  </a:t>
            </a:r>
          </a:p>
          <a:p>
            <a:pPr lvl="0"/>
            <a:endParaRPr lang="en-US" sz="2400" b="1" dirty="0">
              <a:solidFill>
                <a:schemeClr val="bg1"/>
              </a:solidFill>
              <a:latin typeface="Arial" panose="020B0604020202020204" pitchFamily="34" charset="0"/>
              <a:cs typeface="Arial" panose="020B0604020202020204" pitchFamily="34" charset="0"/>
            </a:endParaRPr>
          </a:p>
          <a:p>
            <a:pPr lvl="0"/>
            <a:r>
              <a:rPr lang="en-US" sz="2400" dirty="0">
                <a:solidFill>
                  <a:schemeClr val="bg1"/>
                </a:solidFill>
                <a:latin typeface="Arial" panose="020B0604020202020204" pitchFamily="34" charset="0"/>
                <a:cs typeface="Arial" panose="020B0604020202020204" pitchFamily="34" charset="0"/>
              </a:rPr>
              <a:t>4.      </a:t>
            </a:r>
            <a:r>
              <a:rPr lang="en-US" sz="2400" b="1" dirty="0">
                <a:solidFill>
                  <a:schemeClr val="bg1"/>
                </a:solidFill>
                <a:latin typeface="Arial" panose="020B0604020202020204" pitchFamily="34" charset="0"/>
                <a:cs typeface="Arial" panose="020B0604020202020204" pitchFamily="34" charset="0"/>
              </a:rPr>
              <a:t>No worries if you don’t have a fancy camera to shoot video</a:t>
            </a:r>
            <a:r>
              <a:rPr lang="en-US" sz="2400" dirty="0">
                <a:solidFill>
                  <a:schemeClr val="bg1"/>
                </a:solidFill>
                <a:latin typeface="Arial" panose="020B0604020202020204" pitchFamily="34" charset="0"/>
                <a:cs typeface="Arial" panose="020B0604020202020204" pitchFamily="34" charset="0"/>
              </a:rPr>
              <a:t>. </a:t>
            </a:r>
          </a:p>
          <a:p>
            <a:pPr lvl="0"/>
            <a:endParaRPr lang="en-US" sz="2400" dirty="0">
              <a:solidFill>
                <a:schemeClr val="bg1"/>
              </a:solidFill>
              <a:latin typeface="Arial" panose="020B0604020202020204" pitchFamily="34" charset="0"/>
              <a:cs typeface="Arial" panose="020B0604020202020204" pitchFamily="34" charset="0"/>
            </a:endParaRPr>
          </a:p>
          <a:p>
            <a:pPr lvl="0"/>
            <a:r>
              <a:rPr lang="en-US" sz="2400" dirty="0">
                <a:solidFill>
                  <a:schemeClr val="bg1"/>
                </a:solidFill>
                <a:latin typeface="Arial" panose="020B0604020202020204" pitchFamily="34" charset="0"/>
                <a:cs typeface="Arial" panose="020B0604020202020204" pitchFamily="34" charset="0"/>
              </a:rPr>
              <a:t>5.      </a:t>
            </a:r>
            <a:r>
              <a:rPr lang="en-US" sz="2400" b="1" dirty="0">
                <a:solidFill>
                  <a:schemeClr val="bg1"/>
                </a:solidFill>
                <a:latin typeface="Arial" panose="020B0604020202020204" pitchFamily="34" charset="0"/>
                <a:cs typeface="Arial" panose="020B0604020202020204" pitchFamily="34" charset="0"/>
              </a:rPr>
              <a:t>Add internal links. </a:t>
            </a:r>
            <a:endParaRPr lang="en-US" sz="2400" dirty="0">
              <a:solidFill>
                <a:prstClr val="black"/>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655412"/>
      </p:ext>
    </p:extLst>
  </p:cSld>
  <p:clrMapOvr>
    <a:masterClrMapping/>
  </p:clrMapOvr>
  <p:transition spd="slow">
    <p:push dir="u"/>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BEB0CD6BBC174E925EB62A406BD263" ma:contentTypeVersion="13" ma:contentTypeDescription="Create a new document." ma:contentTypeScope="" ma:versionID="9a29f855e1dad85229c00e895a689121">
  <xsd:schema xmlns:xsd="http://www.w3.org/2001/XMLSchema" xmlns:xs="http://www.w3.org/2001/XMLSchema" xmlns:p="http://schemas.microsoft.com/office/2006/metadata/properties" xmlns:ns3="5682a853-055e-4e13-b0cc-3a99a349fdac" xmlns:ns4="9e8fcc6e-af73-4311-962c-c014c91ded03" targetNamespace="http://schemas.microsoft.com/office/2006/metadata/properties" ma:root="true" ma:fieldsID="9ef921de9b22ea3a9213bd16fc39fd9c" ns3:_="" ns4:_="">
    <xsd:import namespace="5682a853-055e-4e13-b0cc-3a99a349fdac"/>
    <xsd:import namespace="9e8fcc6e-af73-4311-962c-c014c91ded0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82a853-055e-4e13-b0cc-3a99a349fda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8fcc6e-af73-4311-962c-c014c91ded0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FBF07B-1B7D-46F5-8C76-5B53DBE3A688}">
  <ds:schemaRefs>
    <ds:schemaRef ds:uri="http://purl.org/dc/terms/"/>
    <ds:schemaRef ds:uri="http://schemas.openxmlformats.org/package/2006/metadata/core-properties"/>
    <ds:schemaRef ds:uri="http://purl.org/dc/dcmitype/"/>
    <ds:schemaRef ds:uri="9e8fcc6e-af73-4311-962c-c014c91ded03"/>
    <ds:schemaRef ds:uri="5682a853-055e-4e13-b0cc-3a99a349fdac"/>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8D21C361-B7AD-41DD-BBA3-E5D0C66AA6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82a853-055e-4e13-b0cc-3a99a349fdac"/>
    <ds:schemaRef ds:uri="9e8fcc6e-af73-4311-962c-c014c91ded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0F0EF8-6613-479F-9AB4-F1554B5327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6707</TotalTime>
  <Words>1374</Words>
  <Application>Microsoft Office PowerPoint</Application>
  <PresentationFormat>Widescreen</PresentationFormat>
  <Paragraphs>309</Paragraphs>
  <Slides>50</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Arial</vt:lpstr>
      <vt:lpstr>Calibri</vt:lpstr>
      <vt:lpstr>Calibri Light</vt:lpstr>
      <vt:lpstr>Lucida Grande</vt:lpstr>
      <vt:lpstr>LucidaGrande</vt:lpstr>
      <vt:lpstr>Wingdings</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Kite</dc:creator>
  <cp:lastModifiedBy>Julie Perkins</cp:lastModifiedBy>
  <cp:revision>4</cp:revision>
  <cp:lastPrinted>2019-02-01T15:26:54Z</cp:lastPrinted>
  <dcterms:created xsi:type="dcterms:W3CDTF">2018-12-31T17:27:43Z</dcterms:created>
  <dcterms:modified xsi:type="dcterms:W3CDTF">2019-09-26T13:22:51Z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0x01010052BEB0CD6BBC174E925EB62A406BD263</vt:lpwstr>
  </property>
</Properties>
</file>