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sldIdLst>
    <p:sldId id="1970" r:id="rId5"/>
    <p:sldId id="1974" r:id="rId6"/>
    <p:sldId id="2004" r:id="rId7"/>
    <p:sldId id="2042" r:id="rId8"/>
    <p:sldId id="1971" r:id="rId9"/>
    <p:sldId id="1972" r:id="rId10"/>
    <p:sldId id="1973" r:id="rId11"/>
    <p:sldId id="1977" r:id="rId12"/>
    <p:sldId id="2058" r:id="rId13"/>
    <p:sldId id="2045" r:id="rId14"/>
    <p:sldId id="2044" r:id="rId15"/>
    <p:sldId id="2075" r:id="rId16"/>
    <p:sldId id="2047" r:id="rId17"/>
    <p:sldId id="2048" r:id="rId18"/>
    <p:sldId id="2049" r:id="rId19"/>
    <p:sldId id="2050" r:id="rId20"/>
    <p:sldId id="2052" r:id="rId21"/>
    <p:sldId id="2051" r:id="rId22"/>
    <p:sldId id="2054" r:id="rId23"/>
    <p:sldId id="2076" r:id="rId24"/>
    <p:sldId id="2055" r:id="rId25"/>
    <p:sldId id="2057" r:id="rId26"/>
    <p:sldId id="2043" r:id="rId27"/>
    <p:sldId id="1999" r:id="rId28"/>
    <p:sldId id="2059" r:id="rId29"/>
    <p:sldId id="2060" r:id="rId30"/>
    <p:sldId id="2061" r:id="rId31"/>
    <p:sldId id="2062" r:id="rId32"/>
    <p:sldId id="2077" r:id="rId33"/>
    <p:sldId id="2041" r:id="rId34"/>
    <p:sldId id="2063" r:id="rId35"/>
    <p:sldId id="2064" r:id="rId36"/>
    <p:sldId id="2066" r:id="rId37"/>
    <p:sldId id="2067" r:id="rId38"/>
    <p:sldId id="2068" r:id="rId39"/>
    <p:sldId id="2069" r:id="rId40"/>
    <p:sldId id="2078" r:id="rId41"/>
    <p:sldId id="2014" r:id="rId42"/>
    <p:sldId id="2070" r:id="rId43"/>
    <p:sldId id="2071" r:id="rId44"/>
    <p:sldId id="2072" r:id="rId45"/>
    <p:sldId id="2073" r:id="rId46"/>
    <p:sldId id="2079" r:id="rId47"/>
    <p:sldId id="207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5" autoAdjust="0"/>
    <p:restoredTop sz="52688" autoAdjust="0"/>
  </p:normalViewPr>
  <p:slideViewPr>
    <p:cSldViewPr snapToGrid="0">
      <p:cViewPr varScale="1">
        <p:scale>
          <a:sx n="38" d="100"/>
          <a:sy n="38" d="100"/>
        </p:scale>
        <p:origin x="15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74A40-83B0-42C4-8FDF-9B07DCB718C3}" type="datetimeFigureOut">
              <a:rPr lang="en-US" smtClean="0"/>
              <a:t>9/25/2019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CCE63-E039-4CDF-ABD4-D3521E2B02B5}" type="slidenum">
              <a:rPr lang="en-US" smtClean="0"/>
              <a:t>‹#›</a:t>
            </a:fld>
            <a:endParaRPr lang="en-US"/>
          </a:p>
        </p:txBody>
      </p:sp>
    </p:spTree>
    <p:extLst>
      <p:ext uri="{BB962C8B-B14F-4D97-AF65-F5344CB8AC3E}">
        <p14:creationId xmlns:p14="http://schemas.microsoft.com/office/powerpoint/2010/main" val="4199791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and welcome to Using Google Analytics for Decision Making. </a:t>
            </a:r>
          </a:p>
          <a:p>
            <a:endParaRPr lang="en-US" dirty="0"/>
          </a:p>
          <a:p>
            <a:r>
              <a:rPr lang="en-US" dirty="0"/>
              <a:t>Quick poll – how many of you have access to a GA account?  How many are in there regularly?  Monthly?  Weekly?  Daily?  </a:t>
            </a:r>
          </a:p>
        </p:txBody>
      </p:sp>
      <p:sp>
        <p:nvSpPr>
          <p:cNvPr id="4" name="Slide Number Placeholder 3"/>
          <p:cNvSpPr>
            <a:spLocks noGrp="1"/>
          </p:cNvSpPr>
          <p:nvPr>
            <p:ph type="sldNum" sz="quarter" idx="5"/>
          </p:nvPr>
        </p:nvSpPr>
        <p:spPr/>
        <p:txBody>
          <a:bodyPr/>
          <a:lstStyle/>
          <a:p>
            <a:fld id="{340CCE63-E039-4CDF-ABD4-D3521E2B02B5}" type="slidenum">
              <a:rPr lang="en-US" smtClean="0"/>
              <a:t>1</a:t>
            </a:fld>
            <a:endParaRPr lang="en-US"/>
          </a:p>
        </p:txBody>
      </p:sp>
    </p:spTree>
    <p:extLst>
      <p:ext uri="{BB962C8B-B14F-4D97-AF65-F5344CB8AC3E}">
        <p14:creationId xmlns:p14="http://schemas.microsoft.com/office/powerpoint/2010/main" val="2158268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Google’s terms, a user is well a user that access your site.  However it’s not a direct 1:1 ratio since a user is defined based on individual browsers on individual devices.  This means that when you access a website on Chrome on your desktop and then on your smartphone, you are counted as two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the case of Bob.  Bob accesses his favorite blog on his smartphone, then again on his desktop using Chrome.  Later in the day he accesses the same site on his desktop using Firefox.  Finally he goes to the site one more time on his work computer using Safari.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Users is Bob according to Google Analytics? – 4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13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Sessions.  Sessions are different from users in that sessions are a group of actions taken on a website. A session is concluded when a user either leaves the site or times out after 30 minutes of inactivity.</a:t>
            </a:r>
          </a:p>
          <a:p>
            <a:endParaRPr lang="en-US" dirty="0"/>
          </a:p>
          <a:p>
            <a:r>
              <a:rPr lang="en-US" dirty="0"/>
              <a:t>Think of individual sessions as a container – in the first session a user comes to the website, visits two pages then makes a purchase and leaves the site (or times out).  Later that day that same user starts another session by visiting the site from the same device / browser combo.  They visit one page then download a PDF.  The next day, that same user from the same device / browser combo reads three pages of content.</a:t>
            </a:r>
          </a:p>
          <a:p>
            <a:endParaRPr lang="en-US" dirty="0"/>
          </a:p>
          <a:p>
            <a:r>
              <a:rPr lang="en-US" dirty="0"/>
              <a:t>Why is this important?  Following sessions can give you a good idea of how users are using your site.  How many pages are they reading?  What elements are they interacting with?  Where are there sticky spots that might need to be resolved?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445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450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take full advantage of Google Analytics, there are a couple settings that should be unlocked.  This provides a quick rundown of some features that can be quickly enabled to maximizes the power of your GA account.</a:t>
            </a:r>
          </a:p>
        </p:txBody>
      </p:sp>
      <p:sp>
        <p:nvSpPr>
          <p:cNvPr id="4" name="Slide Number Placeholder 3"/>
          <p:cNvSpPr>
            <a:spLocks noGrp="1"/>
          </p:cNvSpPr>
          <p:nvPr>
            <p:ph type="sldNum" sz="quarter" idx="5"/>
          </p:nvPr>
        </p:nvSpPr>
        <p:spPr/>
        <p:txBody>
          <a:bodyPr/>
          <a:lstStyle/>
          <a:p>
            <a:fld id="{340CCE63-E039-4CDF-ABD4-D3521E2B02B5}" type="slidenum">
              <a:rPr lang="en-US" smtClean="0"/>
              <a:t>13</a:t>
            </a:fld>
            <a:endParaRPr lang="en-US"/>
          </a:p>
        </p:txBody>
      </p:sp>
    </p:spTree>
    <p:extLst>
      <p:ext uri="{BB962C8B-B14F-4D97-AF65-F5344CB8AC3E}">
        <p14:creationId xmlns:p14="http://schemas.microsoft.com/office/powerpoint/2010/main" val="730245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audience tab, click on the demographic or interests tab.  If this is not enabled, you’ll see this screen.  Simply click enable and your site will begin collecting demographic and interest information of your visitors.  Unfortunately, you won’t be able to access historical data but once enabled, your GA will collect data moving forward.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153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demo report when the data is enabled.  You can see age breaks and gender splits which can help inform your target audience or messaging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157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of an interest report when the data is enabled.  You can see interest segments which can also inform targeting and messaging decisions.  If you are running Display or Video campaigns via Google, you can specifically target some of these segments.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716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Device overlap reporting allows you to see the device that a user uses to access your site.  This can give you insights into how to customize your desktop vs. mobile vs. tablet experience to make the best use of this traffic.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703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enhance collected information around device usage Google recently introduced Google Signals.  Once enabled, Signals allows you to collect cross device data.  If a user is logged into their </a:t>
            </a:r>
            <a:r>
              <a:rPr lang="en-US" dirty="0" err="1"/>
              <a:t>gmail</a:t>
            </a:r>
            <a:r>
              <a:rPr lang="en-US" dirty="0"/>
              <a:t> account on multiple devices, you can see not only how they access but how they use and navigate your site on each device.  For example, do they read more content on desktop?  Are they more likely to make a purchase on mobile?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670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Google Analytics needs a little instruction from you to best organize the data it collects.  UTM codes allow you to do just that.  Using a UTM builder like this, you can put parameters around your campaigns to give GA some direction on how to feature this data.  The fields of Campaign Source, Campaign Medium and Campaign Name are most helpful. </a:t>
            </a:r>
          </a:p>
          <a:p>
            <a:endParaRPr lang="en-US" dirty="0"/>
          </a:p>
          <a:p>
            <a:r>
              <a:rPr lang="en-US" dirty="0"/>
              <a:t> Campaign source is best used for vendor type classification.  When we run campaigns we’ll generally put AMNY in this field.  Campaign Medium is generally used for the vehicle – think Display, Search, Email, etc.  Finally campaign name is just that – a quick label to summarize the campaign. This allows you to see the impact of  your plan on a campaign by campaign basis.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796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Analytics is a great tool.  We wouldn’t be spending 45 minutes discussing otherwise.  But one thing to keep in mind is it’s a free tool.  It provides some supplemental information to give you insights as to how people are finding your site and how they are using it.  It works in concert with other data sources – third party advertising data, sales information, etc. to paint the true picture.</a:t>
            </a:r>
          </a:p>
        </p:txBody>
      </p:sp>
      <p:sp>
        <p:nvSpPr>
          <p:cNvPr id="4" name="Slide Number Placeholder 3"/>
          <p:cNvSpPr>
            <a:spLocks noGrp="1"/>
          </p:cNvSpPr>
          <p:nvPr>
            <p:ph type="sldNum" sz="quarter" idx="5"/>
          </p:nvPr>
        </p:nvSpPr>
        <p:spPr/>
        <p:txBody>
          <a:bodyPr/>
          <a:lstStyle/>
          <a:p>
            <a:fld id="{340CCE63-E039-4CDF-ABD4-D3521E2B02B5}" type="slidenum">
              <a:rPr lang="en-US" smtClean="0"/>
              <a:t>2</a:t>
            </a:fld>
            <a:endParaRPr lang="en-US"/>
          </a:p>
        </p:txBody>
      </p:sp>
    </p:spTree>
    <p:extLst>
      <p:ext uri="{BB962C8B-B14F-4D97-AF65-F5344CB8AC3E}">
        <p14:creationId xmlns:p14="http://schemas.microsoft.com/office/powerpoint/2010/main" val="557421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559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get to the good stuff – the information that will be the most helpful as you find yourselves back at your desk this afternoon.  How does all this data – all these reports help answer my most burning business questions.  How can this data help justify my media spend or show that we’ve made significant progress in the last year.</a:t>
            </a:r>
          </a:p>
          <a:p>
            <a:endParaRPr lang="en-US" dirty="0"/>
          </a:p>
        </p:txBody>
      </p:sp>
      <p:sp>
        <p:nvSpPr>
          <p:cNvPr id="4" name="Slide Number Placeholder 3"/>
          <p:cNvSpPr>
            <a:spLocks noGrp="1"/>
          </p:cNvSpPr>
          <p:nvPr>
            <p:ph type="sldNum" sz="quarter" idx="5"/>
          </p:nvPr>
        </p:nvSpPr>
        <p:spPr/>
        <p:txBody>
          <a:bodyPr/>
          <a:lstStyle/>
          <a:p>
            <a:fld id="{340CCE63-E039-4CDF-ABD4-D3521E2B02B5}" type="slidenum">
              <a:rPr lang="en-US" smtClean="0"/>
              <a:t>21</a:t>
            </a:fld>
            <a:endParaRPr lang="en-US"/>
          </a:p>
        </p:txBody>
      </p:sp>
    </p:spTree>
    <p:extLst>
      <p:ext uri="{BB962C8B-B14F-4D97-AF65-F5344CB8AC3E}">
        <p14:creationId xmlns:p14="http://schemas.microsoft.com/office/powerpoint/2010/main" val="17298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all the data you have at your fingertips.  Google Analytics can provide you with lots of information.  Think of this as a cheat sheet to understand the different reports available.</a:t>
            </a:r>
          </a:p>
          <a:p>
            <a:endParaRPr lang="en-US" dirty="0"/>
          </a:p>
          <a:p>
            <a:r>
              <a:rPr lang="en-US" dirty="0"/>
              <a:t>Audience – gives you insights into who is visiting your site including location, technology used to access the site, demo and interests</a:t>
            </a:r>
          </a:p>
          <a:p>
            <a:endParaRPr lang="en-US" dirty="0"/>
          </a:p>
          <a:p>
            <a:r>
              <a:rPr lang="en-US" dirty="0"/>
              <a:t>Acquisition Reports – how users arrived at the site.  Did they get there by typing in your URL, through paid media, paid search or organically?</a:t>
            </a:r>
          </a:p>
          <a:p>
            <a:endParaRPr lang="en-US" dirty="0"/>
          </a:p>
          <a:p>
            <a:r>
              <a:rPr lang="en-US" dirty="0"/>
              <a:t>Behavior Reports tell us how </a:t>
            </a:r>
            <a:r>
              <a:rPr lang="en-US" dirty="0" err="1"/>
              <a:t>enagegd</a:t>
            </a:r>
            <a:r>
              <a:rPr lang="en-US" dirty="0"/>
              <a:t> they are with the website once they are there.  This is where metrics like bounce rate, time spent and sessions / page are incorporated.</a:t>
            </a:r>
          </a:p>
          <a:p>
            <a:endParaRPr lang="en-US" dirty="0"/>
          </a:p>
          <a:p>
            <a:r>
              <a:rPr lang="en-US" dirty="0"/>
              <a:t>Conversion Reports tell us if and how users engaged with our KPIs or Goals – did they call?  Did they fill out a form?  Did they watch a video?  And more</a:t>
            </a:r>
          </a:p>
          <a:p>
            <a:endParaRPr lang="en-US" dirty="0"/>
          </a:p>
          <a:p>
            <a:r>
              <a:rPr lang="en-US" dirty="0"/>
              <a:t>It’s a lot to synthesize.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638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8D17EC1-B0E1-4CAE-8FC0-D6E3CDC5BBCD}"/>
              </a:ext>
            </a:extLst>
          </p:cNvPr>
          <p:cNvSpPr>
            <a:spLocks noGrp="1"/>
          </p:cNvSpPr>
          <p:nvPr>
            <p:ph type="body" idx="1"/>
          </p:nvPr>
        </p:nvSpPr>
        <p:spPr/>
        <p:txBody>
          <a:bodyPr/>
          <a:lstStyle/>
          <a:p>
            <a:r>
              <a:rPr lang="en-US" dirty="0"/>
              <a:t>That’s why its important to have a game plan prior to delving into GA.  An analysis framework like this helps frame what you’re looking to get out of GA.  It also acts as an internal roadmap for everyone in your organization to rally around – so that you’re all defining success in the same way.</a:t>
            </a:r>
          </a:p>
          <a:p>
            <a:endParaRPr lang="en-US" dirty="0"/>
          </a:p>
          <a:p>
            <a:r>
              <a:rPr lang="en-US" dirty="0"/>
              <a:t>This framework is pretty basic and is definitely an aggregation of annual business mapping that is done by the majority of organizations.  </a:t>
            </a:r>
          </a:p>
          <a:p>
            <a:endParaRPr lang="en-US" dirty="0"/>
          </a:p>
          <a:p>
            <a:r>
              <a:rPr lang="en-US" dirty="0"/>
              <a:t>Business Objectives are usually set during annual planning and are generally tied to a firm metric – growth in sales, growth in number of particular product/service sold, etc.</a:t>
            </a:r>
          </a:p>
          <a:p>
            <a:endParaRPr lang="en-US" dirty="0"/>
          </a:p>
          <a:p>
            <a:r>
              <a:rPr lang="en-US" dirty="0"/>
              <a:t>Initiatives are generally marketing or advertising projects implemented to achieve your business objective.  Things like digital marketing, direct mail, public relations, traditional media buys that all have an impact on your objectives.</a:t>
            </a:r>
          </a:p>
          <a:p>
            <a:endParaRPr lang="en-US" dirty="0"/>
          </a:p>
          <a:p>
            <a:r>
              <a:rPr lang="en-US" dirty="0"/>
              <a:t>KPIs or Key Performance Indicators Are the metrics that measure your performance.  How well are you achieving your business objective.  This can be measurements like number of phone calls or submitted applications.  This is where GA makes the biggest impact.  Giving you the information you need to determine whether something is working or not / or to determine how close you are to achieving that business objective.</a:t>
            </a:r>
          </a:p>
          <a:p>
            <a:endParaRPr lang="en-US" dirty="0"/>
          </a:p>
          <a:p>
            <a:r>
              <a:rPr lang="en-US" dirty="0"/>
              <a:t>And finally Actions – how will you move forward or change course based on KPI results to achieve your business objective.</a:t>
            </a:r>
          </a:p>
          <a:p>
            <a:endParaRPr lang="en-US" dirty="0"/>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frame work paves the way to tying GA metrics back to actual business goals. </a:t>
            </a:r>
          </a:p>
          <a:p>
            <a:endParaRPr lang="en-US" dirty="0"/>
          </a:p>
          <a:p>
            <a:r>
              <a:rPr lang="en-US" dirty="0"/>
              <a:t>Your website is an extension of your store or your office. A lot of important activity takes place there. So you want to make sure that the business or sales activity that happens on your website is being tracked just like it would be in your store or office. And that trackable activity should be in line with what you want to accomplish for your business.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640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655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782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452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720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968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of you attended previous Boot Camps, our Google Analytics sessions focused more on step by step set up of specific goals, setting and reporting that you could implement when you got back to your office.  This year we’re taking a slightly different approach focusing on how to dig out the pertinent information to help support your business goals and objectives.</a:t>
            </a:r>
          </a:p>
          <a:p>
            <a:endParaRPr lang="en-US" dirty="0"/>
          </a:p>
          <a:p>
            <a:r>
              <a:rPr lang="en-US" dirty="0"/>
              <a:t>In the first section we’ll briefly touch on some key terminology that you’ll see across the majority of GA reporting.  Next we’ll review a few actionable tweaks you can make to your account today to improve the quality of the information collected by Google Analytics.  Then we’ll get to the heart of the conversation by reviewing key reports and linking them to a brand framework – showing the clear connection between data and business goal attainment.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06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477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823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Assisted conversions happen when a channel plays a role in a conversion, but is not the final conversion.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157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conversion are not linear. The research and buying process is not linear. Think about your own buying process. </a:t>
            </a:r>
          </a:p>
          <a:p>
            <a:endParaRPr lang="en-US" dirty="0"/>
          </a:p>
          <a:p>
            <a:r>
              <a:rPr lang="en-US" dirty="0"/>
              <a:t>This is fairly conservative amount of steps on this path, many times these conversion paths involve 4, 5 or more channels.</a:t>
            </a:r>
          </a:p>
          <a:p>
            <a:endParaRPr lang="en-US" dirty="0"/>
          </a:p>
          <a:p>
            <a:r>
              <a:rPr lang="en-US" dirty="0"/>
              <a:t>It’s important to be in front of your audience in many forms online.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701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not only do we measure which channels resonate and lead to conversion, but also which audiences are most engaged.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470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037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tells me maybe it’s time to produce content about how to prepare your car for winter or signs that your brakes are deteriorating.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45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495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413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044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we’ll start with reviewing some basic terminology and how Google Analytics defines some of its key metrics.  Let’s get started.</a:t>
            </a:r>
          </a:p>
        </p:txBody>
      </p:sp>
      <p:sp>
        <p:nvSpPr>
          <p:cNvPr id="4" name="Slide Number Placeholder 3"/>
          <p:cNvSpPr>
            <a:spLocks noGrp="1"/>
          </p:cNvSpPr>
          <p:nvPr>
            <p:ph type="sldNum" sz="quarter" idx="5"/>
          </p:nvPr>
        </p:nvSpPr>
        <p:spPr/>
        <p:txBody>
          <a:bodyPr/>
          <a:lstStyle/>
          <a:p>
            <a:fld id="{340CCE63-E039-4CDF-ABD4-D3521E2B02B5}" type="slidenum">
              <a:rPr lang="en-US" smtClean="0"/>
              <a:t>4</a:t>
            </a:fld>
            <a:endParaRPr lang="en-US"/>
          </a:p>
        </p:txBody>
      </p:sp>
    </p:spTree>
    <p:extLst>
      <p:ext uri="{BB962C8B-B14F-4D97-AF65-F5344CB8AC3E}">
        <p14:creationId xmlns:p14="http://schemas.microsoft.com/office/powerpoint/2010/main" val="777158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58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0CCE63-E039-4CDF-ABD4-D3521E2B02B5}" type="slidenum">
              <a:rPr lang="en-US" smtClean="0"/>
              <a:t>41</a:t>
            </a:fld>
            <a:endParaRPr lang="en-US"/>
          </a:p>
        </p:txBody>
      </p:sp>
    </p:spTree>
    <p:extLst>
      <p:ext uri="{BB962C8B-B14F-4D97-AF65-F5344CB8AC3E}">
        <p14:creationId xmlns:p14="http://schemas.microsoft.com/office/powerpoint/2010/main" val="3905650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415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616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0CCE63-E039-4CDF-ABD4-D3521E2B02B5}" type="slidenum">
              <a:rPr lang="en-US" smtClean="0"/>
              <a:t>44</a:t>
            </a:fld>
            <a:endParaRPr lang="en-US"/>
          </a:p>
        </p:txBody>
      </p:sp>
    </p:spTree>
    <p:extLst>
      <p:ext uri="{BB962C8B-B14F-4D97-AF65-F5344CB8AC3E}">
        <p14:creationId xmlns:p14="http://schemas.microsoft.com/office/powerpoint/2010/main" val="1020829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DB31693-1AB0-4089-B84C-031AC21444E7}"/>
              </a:ext>
            </a:extLst>
          </p:cNvPr>
          <p:cNvSpPr>
            <a:spLocks noGrp="1"/>
          </p:cNvSpPr>
          <p:nvPr>
            <p:ph type="body" idx="1"/>
          </p:nvPr>
        </p:nvSpPr>
        <p:spPr/>
        <p:txBody>
          <a:bodyPr/>
          <a:lstStyle/>
          <a:p>
            <a:r>
              <a:rPr lang="en-US" dirty="0"/>
              <a:t>Believe it or not I’m a bit of a baseball fan.  I won’t divulge my loyalties to keep things neutral between us but for you baseball fans out there – what does this number mean to you?</a:t>
            </a:r>
          </a:p>
        </p:txBody>
      </p:sp>
    </p:spTree>
    <p:extLst>
      <p:ext uri="{BB962C8B-B14F-4D97-AF65-F5344CB8AC3E}">
        <p14:creationId xmlns:p14="http://schemas.microsoft.com/office/powerpoint/2010/main" val="45159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6A6650-ED99-4A02-AD5D-782BF90B26F2}"/>
              </a:ext>
            </a:extLst>
          </p:cNvPr>
          <p:cNvSpPr>
            <a:spLocks noGrp="1"/>
          </p:cNvSpPr>
          <p:nvPr>
            <p:ph type="body" idx="1"/>
          </p:nvPr>
        </p:nvSpPr>
        <p:spPr/>
        <p:txBody>
          <a:bodyPr/>
          <a:lstStyle/>
          <a:p>
            <a:r>
              <a:rPr lang="en-US" dirty="0"/>
              <a:t>This is the batting average of the 2018 MLB Batting Champion – Mookie Betts</a:t>
            </a:r>
          </a:p>
        </p:txBody>
      </p:sp>
    </p:spTree>
    <p:extLst>
      <p:ext uri="{BB962C8B-B14F-4D97-AF65-F5344CB8AC3E}">
        <p14:creationId xmlns:p14="http://schemas.microsoft.com/office/powerpoint/2010/main" val="4173196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8D0F19-CE70-4453-8A81-E836482FF510}"/>
              </a:ext>
            </a:extLst>
          </p:cNvPr>
          <p:cNvSpPr>
            <a:spLocks noGrp="1"/>
          </p:cNvSpPr>
          <p:nvPr>
            <p:ph type="body" idx="1"/>
          </p:nvPr>
        </p:nvSpPr>
        <p:spPr/>
        <p:txBody>
          <a:bodyPr/>
          <a:lstStyle/>
          <a:p>
            <a:r>
              <a:rPr lang="en-US" dirty="0"/>
              <a:t>Ironically its also the winning percentage for the 2018 AL Central Last Place Kansas City Royals.</a:t>
            </a:r>
          </a:p>
        </p:txBody>
      </p:sp>
    </p:spTree>
    <p:extLst>
      <p:ext uri="{BB962C8B-B14F-4D97-AF65-F5344CB8AC3E}">
        <p14:creationId xmlns:p14="http://schemas.microsoft.com/office/powerpoint/2010/main" val="3805037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8594A05-5D81-47E0-BD7E-E7006429DD57}"/>
              </a:ext>
            </a:extLst>
          </p:cNvPr>
          <p:cNvSpPr>
            <a:spLocks noGrp="1"/>
          </p:cNvSpPr>
          <p:nvPr>
            <p:ph type="body" idx="1"/>
          </p:nvPr>
        </p:nvSpPr>
        <p:spPr/>
        <p:txBody>
          <a:bodyPr/>
          <a:lstStyle/>
          <a:p>
            <a:r>
              <a:rPr lang="en-US" dirty="0"/>
              <a:t>So what the heck was the point of that?  Well the same number can mean multiple things – it’s the context and relevancy that gives it perspective.  Context and relevancy was the only difference between a winner and well a loser.</a:t>
            </a:r>
          </a:p>
          <a:p>
            <a:endParaRPr lang="en-US" dirty="0"/>
          </a:p>
          <a:p>
            <a:r>
              <a:rPr lang="en-US" dirty="0"/>
              <a:t>The same can be said for Google Analytics.  The meaning of the data, like all data really, can be painted in different lights depending on the context and relevancy prescribed.</a:t>
            </a:r>
          </a:p>
        </p:txBody>
      </p:sp>
    </p:spTree>
    <p:extLst>
      <p:ext uri="{BB962C8B-B14F-4D97-AF65-F5344CB8AC3E}">
        <p14:creationId xmlns:p14="http://schemas.microsoft.com/office/powerpoint/2010/main" val="3949177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Bounce Rate measures the percentage of users who leave your site after consuming one page of content.  We tend to shade high bounce rates as bad – but that’s not always the case.  Say you have a landing page with concise information and a link to a third party ticketing service.  This page would likely show a high bounce rate but once you look at the user flow, users are doing exactly what you want them to do.  It’s all about context and relevancy.</a:t>
            </a:r>
          </a:p>
          <a:p>
            <a:endParaRPr lang="en-US" dirty="0"/>
          </a:p>
          <a:p>
            <a:r>
              <a:rPr lang="en-US" dirty="0"/>
              <a:t>You can fall into a similar pitfall with pages / session or time on site.  While this information can provide valuable insights into how long a user is on your site or how deep into your site they are traveling, context is extremely important when using this data.  For example, if you have a 5 page site with a clear call to action – you’re not likely to see an average session duration of 5+ minutes or a high pages/session count.  In fact if you do, that could indicate a problem – that maybe your site flow is too complex or that your call to action isn’t as streamlined as you may think it is.</a:t>
            </a:r>
          </a:p>
          <a:p>
            <a:endParaRPr lang="en-US" dirty="0"/>
          </a:p>
          <a:p>
            <a:r>
              <a:rPr lang="en-US" dirty="0"/>
              <a:t>Conversely, if you have a content heavy site – 5+ minutes and a couple pages/session isn’t a stretch.</a:t>
            </a:r>
          </a:p>
          <a:p>
            <a:endParaRPr lang="en-US" dirty="0"/>
          </a:p>
          <a:p>
            <a:r>
              <a:rPr lang="en-US" dirty="0"/>
              <a:t>Keeping your specific site and needs at the forefront when navigating GA ensures that you’re pulling out the most relevant nuggets to prove out your business objectives.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75BB-0F62-459A-82BA-D70789F2E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080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EBD546-8EF2-174D-BAF4-637258CB14F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4F16EA-36C3-7448-9F74-2E04B6BC22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1354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Zilch">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85ED439-709D-4641-A72D-6A2EC2757A3B}"/>
              </a:ext>
            </a:extLst>
          </p:cNvPr>
          <p:cNvSpPr>
            <a:spLocks noGrp="1"/>
          </p:cNvSpPr>
          <p:nvPr>
            <p:ph type="sldNum" sz="quarter" idx="12"/>
          </p:nvPr>
        </p:nvSpPr>
        <p:spPr>
          <a:xfrm>
            <a:off x="7040880" y="6525827"/>
            <a:ext cx="4974336" cy="365125"/>
          </a:xfrm>
        </p:spPr>
        <p:txBody>
          <a:bodyPr/>
          <a:lstStyle/>
          <a:p>
            <a:r>
              <a:rPr lang="en-US"/>
              <a:t>ADVANCE MEDIA NEW YORK MARKETING SOLUTIONS   |  </a:t>
            </a:r>
            <a:fld id="{A660FB17-85C2-E14F-9A80-B7A21ADF0701}" type="slidenum">
              <a:rPr lang="en-US" smtClean="0">
                <a:latin typeface="+mj-lt"/>
              </a:rPr>
              <a:pPr/>
              <a:t>‹#›</a:t>
            </a:fld>
            <a:endParaRPr lang="en-US">
              <a:latin typeface="+mj-lt"/>
            </a:endParaRPr>
          </a:p>
        </p:txBody>
      </p:sp>
      <p:sp>
        <p:nvSpPr>
          <p:cNvPr id="6" name="Vertical Text Placeholder 6">
            <a:extLst>
              <a:ext uri="{FF2B5EF4-FFF2-40B4-BE49-F238E27FC236}">
                <a16:creationId xmlns:a16="http://schemas.microsoft.com/office/drawing/2014/main" id="{A37B5862-8BFB-4B28-AEC7-108BF79FFAD7}"/>
              </a:ext>
            </a:extLst>
          </p:cNvPr>
          <p:cNvSpPr>
            <a:spLocks noGrp="1"/>
          </p:cNvSpPr>
          <p:nvPr>
            <p:ph type="body" orient="vert" sz="quarter" idx="13" hasCustomPrompt="1"/>
          </p:nvPr>
        </p:nvSpPr>
        <p:spPr>
          <a:xfrm rot="10800000">
            <a:off x="160020" y="324522"/>
            <a:ext cx="281940" cy="5842598"/>
          </a:xfrm>
        </p:spPr>
        <p:txBody>
          <a:bodyPr vert="vert">
            <a:noAutofit/>
          </a:bodyPr>
          <a:lstStyle>
            <a:lvl1pPr marL="45720" indent="0">
              <a:buFontTx/>
              <a:buNone/>
              <a:defRPr sz="1000" spc="-20" baseline="0">
                <a:solidFill>
                  <a:schemeClr val="accent1"/>
                </a:solidFill>
                <a:latin typeface="+mj-lt"/>
              </a:defRPr>
            </a:lvl1pPr>
            <a:lvl2pPr marL="548640" indent="0">
              <a:buFontTx/>
              <a:buNone/>
              <a:defRPr sz="1000">
                <a:solidFill>
                  <a:schemeClr val="accent1"/>
                </a:solidFill>
              </a:defRPr>
            </a:lvl2pPr>
            <a:lvl3pPr marL="1033272" indent="0">
              <a:buFontTx/>
              <a:buNone/>
              <a:defRPr sz="1000">
                <a:solidFill>
                  <a:schemeClr val="accent1"/>
                </a:solidFill>
              </a:defRPr>
            </a:lvl3pPr>
            <a:lvl4pPr marL="1490472" indent="0">
              <a:buFontTx/>
              <a:buNone/>
              <a:defRPr sz="1000">
                <a:solidFill>
                  <a:schemeClr val="accent1"/>
                </a:solidFill>
              </a:defRPr>
            </a:lvl4pPr>
            <a:lvl5pPr marL="1947672" indent="0">
              <a:buFontTx/>
              <a:buNone/>
              <a:defRPr sz="1000">
                <a:solidFill>
                  <a:schemeClr val="accent1"/>
                </a:solidFill>
              </a:defRPr>
            </a:lvl5pPr>
          </a:lstStyle>
          <a:p>
            <a:pPr lvl="0"/>
            <a:r>
              <a:rPr lang="en-US"/>
              <a:t>EDIT MASTER TEXT STYLES</a:t>
            </a:r>
          </a:p>
        </p:txBody>
      </p:sp>
      <p:sp>
        <p:nvSpPr>
          <p:cNvPr id="2" name="Rectangle 1">
            <a:extLst>
              <a:ext uri="{FF2B5EF4-FFF2-40B4-BE49-F238E27FC236}">
                <a16:creationId xmlns:a16="http://schemas.microsoft.com/office/drawing/2014/main" id="{CFDFFFC1-09C8-7E41-BB88-E9969AD0D69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FD68649-ABE5-5B49-AF46-4C6EECF4BA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201620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lvl3pPr marL="1219170" indent="0">
              <a:buNone/>
              <a:defRPr/>
            </a:lvl3pPr>
          </a:lstStyle>
          <a:p>
            <a:pPr lvl="2"/>
            <a:endParaRPr lang="en-US"/>
          </a:p>
        </p:txBody>
      </p:sp>
      <p:sp>
        <p:nvSpPr>
          <p:cNvPr id="4" name="Date Placeholder 3"/>
          <p:cNvSpPr>
            <a:spLocks noGrp="1"/>
          </p:cNvSpPr>
          <p:nvPr>
            <p:ph type="dt" sz="half" idx="10"/>
          </p:nvPr>
        </p:nvSpPr>
        <p:spPr/>
        <p:txBody>
          <a:bodyPr/>
          <a:lstStyle/>
          <a:p>
            <a:fld id="{07732398-2DF7-42DF-A8C1-CA486A97C223}"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A4280-DB9E-44EF-AA5B-00EF0811A197}" type="slidenum">
              <a:rPr lang="en-US" smtClean="0"/>
              <a:t>‹#›</a:t>
            </a:fld>
            <a:endParaRPr lang="en-US"/>
          </a:p>
        </p:txBody>
      </p:sp>
      <p:sp>
        <p:nvSpPr>
          <p:cNvPr id="7" name="Rectangle 6">
            <a:extLst>
              <a:ext uri="{FF2B5EF4-FFF2-40B4-BE49-F238E27FC236}">
                <a16:creationId xmlns:a16="http://schemas.microsoft.com/office/drawing/2014/main" id="{1087F98B-6E8C-B84A-85C4-567BA174B55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665B606-F526-614F-ACB6-10B14A5129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332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732398-2DF7-42DF-A8C1-CA486A97C223}"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D7AA4280-DB9E-44EF-AA5B-00EF0811A197}" type="slidenum">
              <a:rPr lang="en-US" smtClean="0"/>
              <a:t>‹#›</a:t>
            </a:fld>
            <a:endParaRPr lang="en-US"/>
          </a:p>
        </p:txBody>
      </p:sp>
      <p:sp>
        <p:nvSpPr>
          <p:cNvPr id="7" name="Rectangle 6">
            <a:extLst>
              <a:ext uri="{FF2B5EF4-FFF2-40B4-BE49-F238E27FC236}">
                <a16:creationId xmlns:a16="http://schemas.microsoft.com/office/drawing/2014/main" id="{2DB51F43-9C10-5B46-823F-42A86F87AEF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9152A9D-236E-864A-92B2-C25806DC10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619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3C3B424-2261-0B4B-BC81-C4792594D54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289684-D2A3-E04B-9970-A1B3A9E5665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2480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a-dev-tools.appspot.com/campaign-url-builde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A17E9A-A84D-AB4C-BA35-F1B339CD49D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AD76422-4A5A-C04F-81F8-4575B17DE0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09B85659-0BD8-422C-BAB1-DB6E5FC79814}"/>
              </a:ext>
            </a:extLst>
          </p:cNvPr>
          <p:cNvGrpSpPr/>
          <p:nvPr/>
        </p:nvGrpSpPr>
        <p:grpSpPr>
          <a:xfrm>
            <a:off x="1178559" y="4917978"/>
            <a:ext cx="1026160" cy="964661"/>
            <a:chOff x="1178559" y="4917978"/>
            <a:chExt cx="1026160" cy="964661"/>
          </a:xfrm>
        </p:grpSpPr>
        <p:sp>
          <p:nvSpPr>
            <p:cNvPr id="10" name="Right Triangle 9">
              <a:extLst>
                <a:ext uri="{FF2B5EF4-FFF2-40B4-BE49-F238E27FC236}">
                  <a16:creationId xmlns:a16="http://schemas.microsoft.com/office/drawing/2014/main" id="{273EA123-ABB3-4A57-81F9-618D43C2C758}"/>
                </a:ext>
              </a:extLst>
            </p:cNvPr>
            <p:cNvSpPr/>
            <p:nvPr/>
          </p:nvSpPr>
          <p:spPr>
            <a:xfrm rot="11743558" flipH="1" flipV="1">
              <a:off x="1488286" y="4917978"/>
              <a:ext cx="483480" cy="943671"/>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Triangle 8">
              <a:extLst>
                <a:ext uri="{FF2B5EF4-FFF2-40B4-BE49-F238E27FC236}">
                  <a16:creationId xmlns:a16="http://schemas.microsoft.com/office/drawing/2014/main" id="{B09234FE-CC31-4FDC-A75D-6ACC0E883D19}"/>
                </a:ext>
              </a:extLst>
            </p:cNvPr>
            <p:cNvSpPr/>
            <p:nvPr/>
          </p:nvSpPr>
          <p:spPr>
            <a:xfrm rot="18832336" flipH="1">
              <a:off x="1269999" y="4947919"/>
              <a:ext cx="843280" cy="1026160"/>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close up of a sign&#10;&#10;Description generated with very high confidence">
            <a:extLst>
              <a:ext uri="{FF2B5EF4-FFF2-40B4-BE49-F238E27FC236}">
                <a16:creationId xmlns:a16="http://schemas.microsoft.com/office/drawing/2014/main" id="{24A07CB3-7C38-4561-99CC-B1FAA104F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843590">
            <a:off x="1866654" y="5351998"/>
            <a:ext cx="359186" cy="359186"/>
          </a:xfrm>
          <a:prstGeom prst="rect">
            <a:avLst/>
          </a:prstGeom>
        </p:spPr>
      </p:pic>
      <p:cxnSp>
        <p:nvCxnSpPr>
          <p:cNvPr id="6" name="Straight Connector 5">
            <a:extLst>
              <a:ext uri="{FF2B5EF4-FFF2-40B4-BE49-F238E27FC236}">
                <a16:creationId xmlns:a16="http://schemas.microsoft.com/office/drawing/2014/main" id="{35A9EE45-0D28-564F-A75B-4ADB9C0764FD}"/>
              </a:ext>
            </a:extLst>
          </p:cNvPr>
          <p:cNvCxnSpPr>
            <a:cxnSpLocks/>
          </p:cNvCxnSpPr>
          <p:nvPr/>
        </p:nvCxnSpPr>
        <p:spPr>
          <a:xfrm>
            <a:off x="5549030" y="713791"/>
            <a:ext cx="0" cy="1529350"/>
          </a:xfrm>
          <a:prstGeom prst="line">
            <a:avLst/>
          </a:prstGeom>
          <a:ln>
            <a:solidFill>
              <a:srgbClr val="11488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5E05425-C0E4-F845-95D3-3B44813CDE3E}"/>
              </a:ext>
            </a:extLst>
          </p:cNvPr>
          <p:cNvSpPr txBox="1"/>
          <p:nvPr/>
        </p:nvSpPr>
        <p:spPr>
          <a:xfrm>
            <a:off x="5821418" y="1247633"/>
            <a:ext cx="55737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Using Google Analytics for Decision Making</a:t>
            </a:r>
          </a:p>
        </p:txBody>
      </p:sp>
      <p:pic>
        <p:nvPicPr>
          <p:cNvPr id="11" name="Picture 10">
            <a:extLst>
              <a:ext uri="{FF2B5EF4-FFF2-40B4-BE49-F238E27FC236}">
                <a16:creationId xmlns:a16="http://schemas.microsoft.com/office/drawing/2014/main" id="{586E4EEA-537E-4D1A-B379-DF503789C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9149" y="481137"/>
            <a:ext cx="1613069" cy="1762004"/>
          </a:xfrm>
          <a:prstGeom prst="rect">
            <a:avLst/>
          </a:prstGeom>
        </p:spPr>
      </p:pic>
    </p:spTree>
    <p:extLst>
      <p:ext uri="{BB962C8B-B14F-4D97-AF65-F5344CB8AC3E}">
        <p14:creationId xmlns:p14="http://schemas.microsoft.com/office/powerpoint/2010/main" val="283004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A7EA78-BC78-4E24-96D9-575797423852}"/>
              </a:ext>
            </a:extLst>
          </p:cNvPr>
          <p:cNvSpPr txBox="1"/>
          <p:nvPr/>
        </p:nvSpPr>
        <p:spPr>
          <a:xfrm>
            <a:off x="510729" y="398607"/>
            <a:ext cx="73720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Getting to Know GA</a:t>
            </a:r>
          </a:p>
        </p:txBody>
      </p:sp>
      <p:sp>
        <p:nvSpPr>
          <p:cNvPr id="27" name="TextBox 26">
            <a:extLst>
              <a:ext uri="{FF2B5EF4-FFF2-40B4-BE49-F238E27FC236}">
                <a16:creationId xmlns:a16="http://schemas.microsoft.com/office/drawing/2014/main" id="{2D47AA88-2BF7-4BF3-AA40-9AA707F095AE}"/>
              </a:ext>
            </a:extLst>
          </p:cNvPr>
          <p:cNvSpPr txBox="1"/>
          <p:nvPr/>
        </p:nvSpPr>
        <p:spPr>
          <a:xfrm>
            <a:off x="666234" y="1201700"/>
            <a:ext cx="856592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Calibri" panose="020F0502020204030204"/>
                <a:ea typeface="+mn-ea"/>
                <a:cs typeface="+mn-cs"/>
              </a:rPr>
              <a:t>Defining a User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libri" panose="020F0502020204030204"/>
                <a:ea typeface="+mn-ea"/>
                <a:cs typeface="+mn-cs"/>
              </a:rPr>
              <a:t>Bob accesses your website on..</a:t>
            </a:r>
          </a:p>
        </p:txBody>
      </p:sp>
      <p:pic>
        <p:nvPicPr>
          <p:cNvPr id="28" name="Graphic 27" descr="Laptop">
            <a:extLst>
              <a:ext uri="{FF2B5EF4-FFF2-40B4-BE49-F238E27FC236}">
                <a16:creationId xmlns:a16="http://schemas.microsoft.com/office/drawing/2014/main" id="{6F4DAEC7-D76A-40E5-ABA9-6827A7C009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54973" y="2901901"/>
            <a:ext cx="2031820" cy="2031820"/>
          </a:xfrm>
          <a:prstGeom prst="rect">
            <a:avLst/>
          </a:prstGeom>
        </p:spPr>
      </p:pic>
      <p:pic>
        <p:nvPicPr>
          <p:cNvPr id="29" name="Graphic 28" descr="Smart Phone">
            <a:extLst>
              <a:ext uri="{FF2B5EF4-FFF2-40B4-BE49-F238E27FC236}">
                <a16:creationId xmlns:a16="http://schemas.microsoft.com/office/drawing/2014/main" id="{8FC10B6B-3464-425C-BD86-ED7405BBAB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5004" y="3040534"/>
            <a:ext cx="1732105" cy="1732105"/>
          </a:xfrm>
          <a:prstGeom prst="rect">
            <a:avLst/>
          </a:prstGeom>
        </p:spPr>
      </p:pic>
      <p:pic>
        <p:nvPicPr>
          <p:cNvPr id="30" name="Graphic 29" descr="Computer">
            <a:extLst>
              <a:ext uri="{FF2B5EF4-FFF2-40B4-BE49-F238E27FC236}">
                <a16:creationId xmlns:a16="http://schemas.microsoft.com/office/drawing/2014/main" id="{FE8A60BA-6D7A-4BB5-B3C0-9988BF67D2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91195" y="2814510"/>
            <a:ext cx="2206603" cy="2206603"/>
          </a:xfrm>
          <a:prstGeom prst="rect">
            <a:avLst/>
          </a:prstGeom>
        </p:spPr>
      </p:pic>
      <p:sp>
        <p:nvSpPr>
          <p:cNvPr id="31" name="TextBox 30">
            <a:extLst>
              <a:ext uri="{FF2B5EF4-FFF2-40B4-BE49-F238E27FC236}">
                <a16:creationId xmlns:a16="http://schemas.microsoft.com/office/drawing/2014/main" id="{34521C32-B63A-41CD-85CE-1E873FB6DC36}"/>
              </a:ext>
            </a:extLst>
          </p:cNvPr>
          <p:cNvSpPr txBox="1"/>
          <p:nvPr/>
        </p:nvSpPr>
        <p:spPr>
          <a:xfrm>
            <a:off x="1364288" y="5108580"/>
            <a:ext cx="16135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Personal Smartphone</a:t>
            </a:r>
          </a:p>
        </p:txBody>
      </p:sp>
      <p:sp>
        <p:nvSpPr>
          <p:cNvPr id="32" name="TextBox 31">
            <a:extLst>
              <a:ext uri="{FF2B5EF4-FFF2-40B4-BE49-F238E27FC236}">
                <a16:creationId xmlns:a16="http://schemas.microsoft.com/office/drawing/2014/main" id="{EC363BDA-1740-4F11-8D51-1DFCE1F452C7}"/>
              </a:ext>
            </a:extLst>
          </p:cNvPr>
          <p:cNvSpPr txBox="1"/>
          <p:nvPr/>
        </p:nvSpPr>
        <p:spPr>
          <a:xfrm>
            <a:off x="4554973" y="5108580"/>
            <a:ext cx="20962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Person Computer Via Chrome and Firefox</a:t>
            </a:r>
          </a:p>
        </p:txBody>
      </p:sp>
      <p:sp>
        <p:nvSpPr>
          <p:cNvPr id="33" name="TextBox 32">
            <a:extLst>
              <a:ext uri="{FF2B5EF4-FFF2-40B4-BE49-F238E27FC236}">
                <a16:creationId xmlns:a16="http://schemas.microsoft.com/office/drawing/2014/main" id="{F025885A-A5FB-4ADE-B3DC-45C66E5A4B8E}"/>
              </a:ext>
            </a:extLst>
          </p:cNvPr>
          <p:cNvSpPr txBox="1"/>
          <p:nvPr/>
        </p:nvSpPr>
        <p:spPr>
          <a:xfrm>
            <a:off x="8272051" y="5116306"/>
            <a:ext cx="20962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 Computer on Safari</a:t>
            </a:r>
          </a:p>
        </p:txBody>
      </p:sp>
    </p:spTree>
    <p:extLst>
      <p:ext uri="{BB962C8B-B14F-4D97-AF65-F5344CB8AC3E}">
        <p14:creationId xmlns:p14="http://schemas.microsoft.com/office/powerpoint/2010/main" val="358961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FF664E-E08C-4FB8-AF6F-1492BD6A4595}"/>
              </a:ext>
            </a:extLst>
          </p:cNvPr>
          <p:cNvSpPr txBox="1"/>
          <p:nvPr/>
        </p:nvSpPr>
        <p:spPr>
          <a:xfrm>
            <a:off x="510729" y="398607"/>
            <a:ext cx="73720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Getting to Know GA</a:t>
            </a:r>
          </a:p>
        </p:txBody>
      </p:sp>
      <p:sp>
        <p:nvSpPr>
          <p:cNvPr id="10" name="TextBox 9">
            <a:extLst>
              <a:ext uri="{FF2B5EF4-FFF2-40B4-BE49-F238E27FC236}">
                <a16:creationId xmlns:a16="http://schemas.microsoft.com/office/drawing/2014/main" id="{D0DB4301-8525-4FF2-9D54-5CA59F0D35D3}"/>
              </a:ext>
            </a:extLst>
          </p:cNvPr>
          <p:cNvSpPr txBox="1"/>
          <p:nvPr/>
        </p:nvSpPr>
        <p:spPr>
          <a:xfrm>
            <a:off x="1015968" y="1400964"/>
            <a:ext cx="8565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Sessions vs Users </a:t>
            </a:r>
            <a:endParaRPr kumimoji="0" lang="en-US"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DFD980A-CB9F-4B19-9CF3-F8DCB62AE592}"/>
              </a:ext>
            </a:extLst>
          </p:cNvPr>
          <p:cNvSpPr/>
          <p:nvPr/>
        </p:nvSpPr>
        <p:spPr>
          <a:xfrm>
            <a:off x="1838921" y="3655776"/>
            <a:ext cx="1205034" cy="840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User</a:t>
            </a:r>
          </a:p>
        </p:txBody>
      </p:sp>
      <p:sp>
        <p:nvSpPr>
          <p:cNvPr id="12" name="Oval 11">
            <a:extLst>
              <a:ext uri="{FF2B5EF4-FFF2-40B4-BE49-F238E27FC236}">
                <a16:creationId xmlns:a16="http://schemas.microsoft.com/office/drawing/2014/main" id="{605EFC57-FC84-4FCF-B0FA-CA4C6FE08EC5}"/>
              </a:ext>
            </a:extLst>
          </p:cNvPr>
          <p:cNvSpPr/>
          <p:nvPr/>
        </p:nvSpPr>
        <p:spPr>
          <a:xfrm>
            <a:off x="4298285" y="1746518"/>
            <a:ext cx="1415769" cy="1415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Session</a:t>
            </a:r>
          </a:p>
        </p:txBody>
      </p:sp>
      <p:sp>
        <p:nvSpPr>
          <p:cNvPr id="13" name="Oval 12">
            <a:extLst>
              <a:ext uri="{FF2B5EF4-FFF2-40B4-BE49-F238E27FC236}">
                <a16:creationId xmlns:a16="http://schemas.microsoft.com/office/drawing/2014/main" id="{06C5A7B8-5C0D-4BC5-814E-4BD1A6FD3991}"/>
              </a:ext>
            </a:extLst>
          </p:cNvPr>
          <p:cNvSpPr/>
          <p:nvPr/>
        </p:nvSpPr>
        <p:spPr>
          <a:xfrm>
            <a:off x="4298284" y="3318935"/>
            <a:ext cx="1415769" cy="1415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Session</a:t>
            </a:r>
          </a:p>
        </p:txBody>
      </p:sp>
      <p:sp>
        <p:nvSpPr>
          <p:cNvPr id="14" name="Oval 13">
            <a:extLst>
              <a:ext uri="{FF2B5EF4-FFF2-40B4-BE49-F238E27FC236}">
                <a16:creationId xmlns:a16="http://schemas.microsoft.com/office/drawing/2014/main" id="{8073515C-BA30-42A6-85A0-06012D2A4DF1}"/>
              </a:ext>
            </a:extLst>
          </p:cNvPr>
          <p:cNvSpPr/>
          <p:nvPr/>
        </p:nvSpPr>
        <p:spPr>
          <a:xfrm>
            <a:off x="4298284" y="4891352"/>
            <a:ext cx="1415769" cy="1415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Session</a:t>
            </a:r>
          </a:p>
        </p:txBody>
      </p:sp>
      <p:sp>
        <p:nvSpPr>
          <p:cNvPr id="15" name="TextBox 14">
            <a:extLst>
              <a:ext uri="{FF2B5EF4-FFF2-40B4-BE49-F238E27FC236}">
                <a16:creationId xmlns:a16="http://schemas.microsoft.com/office/drawing/2014/main" id="{7D05B5AF-21AE-49B4-82CA-F5CF15077959}"/>
              </a:ext>
            </a:extLst>
          </p:cNvPr>
          <p:cNvSpPr txBox="1"/>
          <p:nvPr/>
        </p:nvSpPr>
        <p:spPr>
          <a:xfrm>
            <a:off x="8406265" y="761286"/>
            <a:ext cx="20915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30 MINUTE RULE</a:t>
            </a:r>
          </a:p>
        </p:txBody>
      </p:sp>
      <p:pic>
        <p:nvPicPr>
          <p:cNvPr id="16" name="Graphic 15" descr="Shopping bag">
            <a:extLst>
              <a:ext uri="{FF2B5EF4-FFF2-40B4-BE49-F238E27FC236}">
                <a16:creationId xmlns:a16="http://schemas.microsoft.com/office/drawing/2014/main" id="{24CE477E-91EE-4564-AFC9-48A5C0A6BA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21584" y="1997202"/>
            <a:ext cx="914400" cy="914400"/>
          </a:xfrm>
          <a:prstGeom prst="rect">
            <a:avLst/>
          </a:prstGeom>
        </p:spPr>
      </p:pic>
      <p:pic>
        <p:nvPicPr>
          <p:cNvPr id="17" name="Graphic 16" descr="Alarm clock">
            <a:extLst>
              <a:ext uri="{FF2B5EF4-FFF2-40B4-BE49-F238E27FC236}">
                <a16:creationId xmlns:a16="http://schemas.microsoft.com/office/drawing/2014/main" id="{BFE7B350-13B8-42B5-8FC6-128A437690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09856" y="152237"/>
            <a:ext cx="677405" cy="677405"/>
          </a:xfrm>
          <a:prstGeom prst="rect">
            <a:avLst/>
          </a:prstGeom>
        </p:spPr>
      </p:pic>
      <p:pic>
        <p:nvPicPr>
          <p:cNvPr id="18" name="Graphic 17" descr="Open book">
            <a:extLst>
              <a:ext uri="{FF2B5EF4-FFF2-40B4-BE49-F238E27FC236}">
                <a16:creationId xmlns:a16="http://schemas.microsoft.com/office/drawing/2014/main" id="{2FF35D1B-D1D4-47DA-87B9-C75A2D0091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71652" y="2055258"/>
            <a:ext cx="914400" cy="914400"/>
          </a:xfrm>
          <a:prstGeom prst="rect">
            <a:avLst/>
          </a:prstGeom>
        </p:spPr>
      </p:pic>
      <p:pic>
        <p:nvPicPr>
          <p:cNvPr id="19" name="Graphic 18" descr="Download">
            <a:extLst>
              <a:ext uri="{FF2B5EF4-FFF2-40B4-BE49-F238E27FC236}">
                <a16:creationId xmlns:a16="http://schemas.microsoft.com/office/drawing/2014/main" id="{1652C244-1274-405C-B9FC-3F1C6C72AF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94474" y="3642670"/>
            <a:ext cx="914400" cy="914400"/>
          </a:xfrm>
          <a:prstGeom prst="rect">
            <a:avLst/>
          </a:prstGeom>
        </p:spPr>
      </p:pic>
      <p:pic>
        <p:nvPicPr>
          <p:cNvPr id="20" name="Graphic 19" descr="Open book">
            <a:extLst>
              <a:ext uri="{FF2B5EF4-FFF2-40B4-BE49-F238E27FC236}">
                <a16:creationId xmlns:a16="http://schemas.microsoft.com/office/drawing/2014/main" id="{ACD9475C-71A7-4B17-A2BF-5D80C29B12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58675" y="2051279"/>
            <a:ext cx="914400" cy="914400"/>
          </a:xfrm>
          <a:prstGeom prst="rect">
            <a:avLst/>
          </a:prstGeom>
        </p:spPr>
      </p:pic>
      <p:pic>
        <p:nvPicPr>
          <p:cNvPr id="21" name="Graphic 20" descr="Open book">
            <a:extLst>
              <a:ext uri="{FF2B5EF4-FFF2-40B4-BE49-F238E27FC236}">
                <a16:creationId xmlns:a16="http://schemas.microsoft.com/office/drawing/2014/main" id="{B503F866-4561-4D55-9CE3-DF50612B40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71652" y="3655776"/>
            <a:ext cx="914400" cy="914400"/>
          </a:xfrm>
          <a:prstGeom prst="rect">
            <a:avLst/>
          </a:prstGeom>
        </p:spPr>
      </p:pic>
      <p:pic>
        <p:nvPicPr>
          <p:cNvPr id="22" name="Graphic 21" descr="Open book">
            <a:extLst>
              <a:ext uri="{FF2B5EF4-FFF2-40B4-BE49-F238E27FC236}">
                <a16:creationId xmlns:a16="http://schemas.microsoft.com/office/drawing/2014/main" id="{FE3F5BF3-6F53-4B46-B413-BCA9613BA9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71652" y="5256294"/>
            <a:ext cx="914400" cy="914400"/>
          </a:xfrm>
          <a:prstGeom prst="rect">
            <a:avLst/>
          </a:prstGeom>
        </p:spPr>
      </p:pic>
      <p:pic>
        <p:nvPicPr>
          <p:cNvPr id="23" name="Graphic 22" descr="Open book">
            <a:extLst>
              <a:ext uri="{FF2B5EF4-FFF2-40B4-BE49-F238E27FC236}">
                <a16:creationId xmlns:a16="http://schemas.microsoft.com/office/drawing/2014/main" id="{7667DFBD-525D-417B-819A-8B30C26D7C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7052" y="5256294"/>
            <a:ext cx="914400" cy="914400"/>
          </a:xfrm>
          <a:prstGeom prst="rect">
            <a:avLst/>
          </a:prstGeom>
        </p:spPr>
      </p:pic>
      <p:pic>
        <p:nvPicPr>
          <p:cNvPr id="24" name="Graphic 23" descr="Open book">
            <a:extLst>
              <a:ext uri="{FF2B5EF4-FFF2-40B4-BE49-F238E27FC236}">
                <a16:creationId xmlns:a16="http://schemas.microsoft.com/office/drawing/2014/main" id="{9F137807-20EF-4DE3-A8C6-C543A884F4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9824" y="5256294"/>
            <a:ext cx="914400" cy="914400"/>
          </a:xfrm>
          <a:prstGeom prst="rect">
            <a:avLst/>
          </a:prstGeom>
        </p:spPr>
      </p:pic>
    </p:spTree>
    <p:extLst>
      <p:ext uri="{BB962C8B-B14F-4D97-AF65-F5344CB8AC3E}">
        <p14:creationId xmlns:p14="http://schemas.microsoft.com/office/powerpoint/2010/main" val="349016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office space">
            <a:extLst>
              <a:ext uri="{FF2B5EF4-FFF2-40B4-BE49-F238E27FC236}">
                <a16:creationId xmlns:a16="http://schemas.microsoft.com/office/drawing/2014/main" id="{B349F97E-7AC0-49E0-8E1D-2BE34E3D2E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4" r="493"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46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633342-ED42-D744-877A-32042AE94F86}"/>
              </a:ext>
            </a:extLst>
          </p:cNvPr>
          <p:cNvSpPr>
            <a:spLocks noGrp="1"/>
          </p:cNvSpPr>
          <p:nvPr>
            <p:ph type="ctrTitle"/>
          </p:nvPr>
        </p:nvSpPr>
        <p:spPr/>
        <p:txBody>
          <a:bodyPr/>
          <a:lstStyle/>
          <a:p>
            <a:endParaRPr lang="en-US"/>
          </a:p>
        </p:txBody>
      </p:sp>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F69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47A041D-0ABE-464F-9838-8D0D7E2A5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3693" y="2590077"/>
            <a:ext cx="1613069" cy="1762004"/>
          </a:xfrm>
          <a:prstGeom prst="rect">
            <a:avLst/>
          </a:prstGeom>
        </p:spPr>
      </p:pic>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05656" y="2585918"/>
            <a:ext cx="8148577"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Arial" panose="020B0604020202020204" pitchFamily="34" charset="0"/>
                <a:ea typeface="+mj-ea"/>
                <a:cs typeface="Helvetica"/>
              </a:rPr>
              <a:t>Maximizing the Power of GA</a:t>
            </a:r>
          </a:p>
        </p:txBody>
      </p:sp>
    </p:spTree>
    <p:extLst>
      <p:ext uri="{BB962C8B-B14F-4D97-AF65-F5344CB8AC3E}">
        <p14:creationId xmlns:p14="http://schemas.microsoft.com/office/powerpoint/2010/main" val="51481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sp>
        <p:nvSpPr>
          <p:cNvPr id="11" name="Rectangle 10">
            <a:extLst>
              <a:ext uri="{FF2B5EF4-FFF2-40B4-BE49-F238E27FC236}">
                <a16:creationId xmlns:a16="http://schemas.microsoft.com/office/drawing/2014/main" id="{49AAAA64-8A6E-40AE-9B5C-1BE788753BD1}"/>
              </a:ext>
            </a:extLst>
          </p:cNvPr>
          <p:cNvSpPr/>
          <p:nvPr/>
        </p:nvSpPr>
        <p:spPr>
          <a:xfrm>
            <a:off x="1086679" y="1399367"/>
            <a:ext cx="8713662" cy="48960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8350761-088F-4631-BC25-6B097E349886}"/>
              </a:ext>
            </a:extLst>
          </p:cNvPr>
          <p:cNvSpPr txBox="1"/>
          <p:nvPr/>
        </p:nvSpPr>
        <p:spPr>
          <a:xfrm>
            <a:off x="510728" y="398607"/>
            <a:ext cx="114638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Enable Demo and Interest Reports</a:t>
            </a:r>
          </a:p>
        </p:txBody>
      </p:sp>
      <p:pic>
        <p:nvPicPr>
          <p:cNvPr id="19" name="Picture 18">
            <a:extLst>
              <a:ext uri="{FF2B5EF4-FFF2-40B4-BE49-F238E27FC236}">
                <a16:creationId xmlns:a16="http://schemas.microsoft.com/office/drawing/2014/main" id="{A67A4A8C-0582-4D4A-A58B-6B43263D86F5}"/>
              </a:ext>
            </a:extLst>
          </p:cNvPr>
          <p:cNvPicPr>
            <a:picLocks noChangeAspect="1"/>
          </p:cNvPicPr>
          <p:nvPr/>
        </p:nvPicPr>
        <p:blipFill>
          <a:blip r:embed="rId3"/>
          <a:stretch>
            <a:fillRect/>
          </a:stretch>
        </p:blipFill>
        <p:spPr>
          <a:xfrm>
            <a:off x="1300480" y="1557196"/>
            <a:ext cx="8209455" cy="4575761"/>
          </a:xfrm>
          <a:prstGeom prst="rect">
            <a:avLst/>
          </a:prstGeom>
        </p:spPr>
      </p:pic>
    </p:spTree>
    <p:extLst>
      <p:ext uri="{BB962C8B-B14F-4D97-AF65-F5344CB8AC3E}">
        <p14:creationId xmlns:p14="http://schemas.microsoft.com/office/powerpoint/2010/main" val="12128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sp>
        <p:nvSpPr>
          <p:cNvPr id="6" name="Rectangle 5">
            <a:extLst>
              <a:ext uri="{FF2B5EF4-FFF2-40B4-BE49-F238E27FC236}">
                <a16:creationId xmlns:a16="http://schemas.microsoft.com/office/drawing/2014/main" id="{9099D6FB-2FA9-45E0-BFAF-08E22EDE0A0D}"/>
              </a:ext>
            </a:extLst>
          </p:cNvPr>
          <p:cNvSpPr/>
          <p:nvPr/>
        </p:nvSpPr>
        <p:spPr>
          <a:xfrm>
            <a:off x="830690" y="1324797"/>
            <a:ext cx="9809295" cy="50509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862DA6-5785-4AF2-B874-F3A286F43605}"/>
              </a:ext>
            </a:extLst>
          </p:cNvPr>
          <p:cNvSpPr txBox="1"/>
          <p:nvPr/>
        </p:nvSpPr>
        <p:spPr>
          <a:xfrm>
            <a:off x="510728" y="398607"/>
            <a:ext cx="91729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Demo and Interest Reports</a:t>
            </a:r>
          </a:p>
        </p:txBody>
      </p:sp>
      <p:pic>
        <p:nvPicPr>
          <p:cNvPr id="8" name="Picture 7">
            <a:extLst>
              <a:ext uri="{FF2B5EF4-FFF2-40B4-BE49-F238E27FC236}">
                <a16:creationId xmlns:a16="http://schemas.microsoft.com/office/drawing/2014/main" id="{5A71AB7A-21A6-4CFD-A585-F7C50C578336}"/>
              </a:ext>
            </a:extLst>
          </p:cNvPr>
          <p:cNvPicPr>
            <a:picLocks noChangeAspect="1"/>
          </p:cNvPicPr>
          <p:nvPr/>
        </p:nvPicPr>
        <p:blipFill>
          <a:blip r:embed="rId3"/>
          <a:stretch>
            <a:fillRect/>
          </a:stretch>
        </p:blipFill>
        <p:spPr>
          <a:xfrm>
            <a:off x="944380" y="1478074"/>
            <a:ext cx="9583711" cy="4801307"/>
          </a:xfrm>
          <a:prstGeom prst="rect">
            <a:avLst/>
          </a:prstGeom>
        </p:spPr>
      </p:pic>
    </p:spTree>
    <p:extLst>
      <p:ext uri="{BB962C8B-B14F-4D97-AF65-F5344CB8AC3E}">
        <p14:creationId xmlns:p14="http://schemas.microsoft.com/office/powerpoint/2010/main" val="389299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sp>
        <p:nvSpPr>
          <p:cNvPr id="9" name="Rectangle 8">
            <a:extLst>
              <a:ext uri="{FF2B5EF4-FFF2-40B4-BE49-F238E27FC236}">
                <a16:creationId xmlns:a16="http://schemas.microsoft.com/office/drawing/2014/main" id="{C53961D1-CA67-49EA-AE09-CC16E83304C5}"/>
              </a:ext>
            </a:extLst>
          </p:cNvPr>
          <p:cNvSpPr/>
          <p:nvPr/>
        </p:nvSpPr>
        <p:spPr>
          <a:xfrm>
            <a:off x="510729" y="1514007"/>
            <a:ext cx="10656937" cy="4736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6DCA4F-A08C-4B3F-A29B-E5D1A786744F}"/>
              </a:ext>
            </a:extLst>
          </p:cNvPr>
          <p:cNvSpPr txBox="1"/>
          <p:nvPr/>
        </p:nvSpPr>
        <p:spPr>
          <a:xfrm>
            <a:off x="510728" y="398607"/>
            <a:ext cx="98924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In-Market &amp; Interest Reports</a:t>
            </a:r>
          </a:p>
        </p:txBody>
      </p:sp>
      <p:pic>
        <p:nvPicPr>
          <p:cNvPr id="11" name="Picture 10">
            <a:extLst>
              <a:ext uri="{FF2B5EF4-FFF2-40B4-BE49-F238E27FC236}">
                <a16:creationId xmlns:a16="http://schemas.microsoft.com/office/drawing/2014/main" id="{F816485A-7C41-4D2C-87D2-9DAFD6BBAF37}"/>
              </a:ext>
            </a:extLst>
          </p:cNvPr>
          <p:cNvPicPr>
            <a:picLocks noChangeAspect="1"/>
          </p:cNvPicPr>
          <p:nvPr/>
        </p:nvPicPr>
        <p:blipFill>
          <a:blip r:embed="rId3"/>
          <a:stretch>
            <a:fillRect/>
          </a:stretch>
        </p:blipFill>
        <p:spPr>
          <a:xfrm>
            <a:off x="625991" y="1626310"/>
            <a:ext cx="10434991" cy="4447907"/>
          </a:xfrm>
          <a:prstGeom prst="rect">
            <a:avLst/>
          </a:prstGeom>
        </p:spPr>
      </p:pic>
    </p:spTree>
    <p:extLst>
      <p:ext uri="{BB962C8B-B14F-4D97-AF65-F5344CB8AC3E}">
        <p14:creationId xmlns:p14="http://schemas.microsoft.com/office/powerpoint/2010/main" val="73284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sp>
        <p:nvSpPr>
          <p:cNvPr id="9" name="Rectangle 8">
            <a:extLst>
              <a:ext uri="{FF2B5EF4-FFF2-40B4-BE49-F238E27FC236}">
                <a16:creationId xmlns:a16="http://schemas.microsoft.com/office/drawing/2014/main" id="{455E3EBB-0F8C-4BCC-B617-C28C52C80FA2}"/>
              </a:ext>
            </a:extLst>
          </p:cNvPr>
          <p:cNvSpPr/>
          <p:nvPr/>
        </p:nvSpPr>
        <p:spPr>
          <a:xfrm>
            <a:off x="1300480" y="1439056"/>
            <a:ext cx="8713665" cy="4542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67A119D-5F96-4171-B414-102EFBAFD692}"/>
              </a:ext>
            </a:extLst>
          </p:cNvPr>
          <p:cNvSpPr txBox="1"/>
          <p:nvPr/>
        </p:nvSpPr>
        <p:spPr>
          <a:xfrm>
            <a:off x="510729" y="398607"/>
            <a:ext cx="97125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Device Overlap Reporting</a:t>
            </a:r>
          </a:p>
        </p:txBody>
      </p:sp>
      <p:pic>
        <p:nvPicPr>
          <p:cNvPr id="11" name="Picture 10">
            <a:extLst>
              <a:ext uri="{FF2B5EF4-FFF2-40B4-BE49-F238E27FC236}">
                <a16:creationId xmlns:a16="http://schemas.microsoft.com/office/drawing/2014/main" id="{AF716AED-BFA3-4B91-B146-782A19DB9167}"/>
              </a:ext>
            </a:extLst>
          </p:cNvPr>
          <p:cNvPicPr>
            <a:picLocks noChangeAspect="1"/>
          </p:cNvPicPr>
          <p:nvPr/>
        </p:nvPicPr>
        <p:blipFill>
          <a:blip r:embed="rId3"/>
          <a:stretch>
            <a:fillRect/>
          </a:stretch>
        </p:blipFill>
        <p:spPr>
          <a:xfrm>
            <a:off x="1499692" y="1601938"/>
            <a:ext cx="8333707" cy="4276029"/>
          </a:xfrm>
          <a:prstGeom prst="rect">
            <a:avLst/>
          </a:prstGeom>
        </p:spPr>
      </p:pic>
    </p:spTree>
    <p:extLst>
      <p:ext uri="{BB962C8B-B14F-4D97-AF65-F5344CB8AC3E}">
        <p14:creationId xmlns:p14="http://schemas.microsoft.com/office/powerpoint/2010/main" val="101839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sp>
        <p:nvSpPr>
          <p:cNvPr id="6" name="Rectangle 5">
            <a:extLst>
              <a:ext uri="{FF2B5EF4-FFF2-40B4-BE49-F238E27FC236}">
                <a16:creationId xmlns:a16="http://schemas.microsoft.com/office/drawing/2014/main" id="{13FE03EF-CCFD-461B-9B96-297D7469D308}"/>
              </a:ext>
            </a:extLst>
          </p:cNvPr>
          <p:cNvSpPr/>
          <p:nvPr/>
        </p:nvSpPr>
        <p:spPr>
          <a:xfrm>
            <a:off x="1086679" y="1399367"/>
            <a:ext cx="8713662" cy="48960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BDE227B-BB08-4F3D-B52D-8093C6600A4C}"/>
              </a:ext>
            </a:extLst>
          </p:cNvPr>
          <p:cNvSpPr txBox="1"/>
          <p:nvPr/>
        </p:nvSpPr>
        <p:spPr>
          <a:xfrm>
            <a:off x="510729" y="398607"/>
            <a:ext cx="73720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Activate Google Signals</a:t>
            </a:r>
          </a:p>
        </p:txBody>
      </p:sp>
      <p:pic>
        <p:nvPicPr>
          <p:cNvPr id="8" name="Picture 7">
            <a:extLst>
              <a:ext uri="{FF2B5EF4-FFF2-40B4-BE49-F238E27FC236}">
                <a16:creationId xmlns:a16="http://schemas.microsoft.com/office/drawing/2014/main" id="{8E49A67A-EB7C-4432-94CC-9A448AD2F2BC}"/>
              </a:ext>
            </a:extLst>
          </p:cNvPr>
          <p:cNvPicPr>
            <a:picLocks noChangeAspect="1"/>
          </p:cNvPicPr>
          <p:nvPr/>
        </p:nvPicPr>
        <p:blipFill>
          <a:blip r:embed="rId3"/>
          <a:stretch>
            <a:fillRect/>
          </a:stretch>
        </p:blipFill>
        <p:spPr>
          <a:xfrm>
            <a:off x="1415215" y="1590084"/>
            <a:ext cx="8056589" cy="4514650"/>
          </a:xfrm>
          <a:prstGeom prst="rect">
            <a:avLst/>
          </a:prstGeom>
        </p:spPr>
      </p:pic>
    </p:spTree>
    <p:extLst>
      <p:ext uri="{BB962C8B-B14F-4D97-AF65-F5344CB8AC3E}">
        <p14:creationId xmlns:p14="http://schemas.microsoft.com/office/powerpoint/2010/main" val="41889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sp>
        <p:nvSpPr>
          <p:cNvPr id="9" name="TextBox 8">
            <a:extLst>
              <a:ext uri="{FF2B5EF4-FFF2-40B4-BE49-F238E27FC236}">
                <a16:creationId xmlns:a16="http://schemas.microsoft.com/office/drawing/2014/main" id="{9EEF1FF4-F360-4716-B4A3-8261F4479AD6}"/>
              </a:ext>
            </a:extLst>
          </p:cNvPr>
          <p:cNvSpPr txBox="1"/>
          <p:nvPr/>
        </p:nvSpPr>
        <p:spPr>
          <a:xfrm>
            <a:off x="510729" y="398607"/>
            <a:ext cx="73720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Set-Up UTM Tracking</a:t>
            </a:r>
          </a:p>
        </p:txBody>
      </p:sp>
      <p:sp>
        <p:nvSpPr>
          <p:cNvPr id="10" name="Rectangle 9">
            <a:extLst>
              <a:ext uri="{FF2B5EF4-FFF2-40B4-BE49-F238E27FC236}">
                <a16:creationId xmlns:a16="http://schemas.microsoft.com/office/drawing/2014/main" id="{33C6A653-DE27-43BF-8F04-43C84C74C0C6}"/>
              </a:ext>
            </a:extLst>
          </p:cNvPr>
          <p:cNvSpPr/>
          <p:nvPr/>
        </p:nvSpPr>
        <p:spPr>
          <a:xfrm>
            <a:off x="6222264" y="5077676"/>
            <a:ext cx="54819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https://ga-dev-tools.appspot.com/campaign-url-builder/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25A01A6-5715-4C0E-92D9-4FC894226AA6}"/>
              </a:ext>
            </a:extLst>
          </p:cNvPr>
          <p:cNvSpPr txBox="1"/>
          <p:nvPr/>
        </p:nvSpPr>
        <p:spPr>
          <a:xfrm>
            <a:off x="597125" y="1350255"/>
            <a:ext cx="61184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Helpful Resource | Google Analytics UTM Builder</a:t>
            </a:r>
          </a:p>
        </p:txBody>
      </p:sp>
      <p:pic>
        <p:nvPicPr>
          <p:cNvPr id="12" name="Picture 11">
            <a:extLst>
              <a:ext uri="{FF2B5EF4-FFF2-40B4-BE49-F238E27FC236}">
                <a16:creationId xmlns:a16="http://schemas.microsoft.com/office/drawing/2014/main" id="{98F0356B-027A-48D3-AACD-D1C78279499A}"/>
              </a:ext>
            </a:extLst>
          </p:cNvPr>
          <p:cNvPicPr>
            <a:picLocks noChangeAspect="1"/>
          </p:cNvPicPr>
          <p:nvPr/>
        </p:nvPicPr>
        <p:blipFill>
          <a:blip r:embed="rId4"/>
          <a:stretch>
            <a:fillRect/>
          </a:stretch>
        </p:blipFill>
        <p:spPr>
          <a:xfrm>
            <a:off x="877855" y="1838681"/>
            <a:ext cx="5103220" cy="45225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596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0B676F-B34C-1245-8F14-7EEA3DB19EE5}"/>
              </a:ext>
            </a:extLst>
          </p:cNvPr>
          <p:cNvSpPr/>
          <p:nvPr/>
        </p:nvSpPr>
        <p:spPr>
          <a:xfrm>
            <a:off x="1101551" y="828288"/>
            <a:ext cx="9585091" cy="5201424"/>
          </a:xfrm>
          <a:prstGeom prst="rect">
            <a:avLst/>
          </a:prstGeom>
          <a:noFill/>
        </p:spPr>
        <p:txBody>
          <a:bodyPr wrap="square" lIns="121920" tIns="60960" rIns="121920" bIns="60960">
            <a:spAutoFit/>
          </a:bodyPr>
          <a:lstStyle/>
          <a:p>
            <a:pPr algn="ctr" defTabSz="609585"/>
            <a:r>
              <a:rPr lang="en-US" sz="6600" b="1" dirty="0">
                <a:ln w="0"/>
                <a:solidFill>
                  <a:schemeClr val="accent2"/>
                </a:solidFill>
                <a:latin typeface="Arial" panose="020B0604020202020204" pitchFamily="34" charset="0"/>
                <a:cs typeface="Arial" panose="020B0604020202020204" pitchFamily="34" charset="0"/>
              </a:rPr>
              <a:t>TOOL </a:t>
            </a:r>
          </a:p>
          <a:p>
            <a:pPr algn="ctr" defTabSz="609585"/>
            <a:endParaRPr lang="en-US" sz="6600" b="1" dirty="0">
              <a:ln w="0"/>
              <a:solidFill>
                <a:schemeClr val="tx1">
                  <a:lumMod val="75000"/>
                  <a:lumOff val="25000"/>
                </a:schemeClr>
              </a:solidFill>
              <a:latin typeface="Arial" panose="020B0604020202020204" pitchFamily="34" charset="0"/>
              <a:cs typeface="Arial" panose="020B0604020202020204" pitchFamily="34" charset="0"/>
            </a:endParaRPr>
          </a:p>
          <a:p>
            <a:pPr algn="ctr" defTabSz="609585"/>
            <a:r>
              <a:rPr lang="en-US" sz="6600" b="1" dirty="0">
                <a:ln w="0"/>
                <a:solidFill>
                  <a:schemeClr val="tx1">
                    <a:lumMod val="75000"/>
                    <a:lumOff val="25000"/>
                  </a:schemeClr>
                </a:solidFill>
                <a:latin typeface="Arial" panose="020B0604020202020204" pitchFamily="34" charset="0"/>
                <a:cs typeface="Arial" panose="020B0604020202020204" pitchFamily="34" charset="0"/>
              </a:rPr>
              <a:t>VS.</a:t>
            </a:r>
          </a:p>
          <a:p>
            <a:pPr algn="ctr" defTabSz="609585"/>
            <a:endParaRPr lang="en-US" sz="6600" b="1" dirty="0">
              <a:ln w="0"/>
              <a:solidFill>
                <a:schemeClr val="tx1">
                  <a:lumMod val="75000"/>
                  <a:lumOff val="25000"/>
                </a:schemeClr>
              </a:solidFill>
              <a:latin typeface="Arial" panose="020B0604020202020204" pitchFamily="34" charset="0"/>
              <a:cs typeface="Arial" panose="020B0604020202020204" pitchFamily="34" charset="0"/>
            </a:endParaRPr>
          </a:p>
          <a:p>
            <a:pPr algn="ctr" defTabSz="609585"/>
            <a:r>
              <a:rPr lang="en-US" sz="6600" b="1" dirty="0">
                <a:ln w="0"/>
                <a:solidFill>
                  <a:schemeClr val="accent2"/>
                </a:solidFill>
                <a:latin typeface="Arial" panose="020B0604020202020204" pitchFamily="34" charset="0"/>
                <a:cs typeface="Arial" panose="020B0604020202020204" pitchFamily="34" charset="0"/>
              </a:rPr>
              <a:t>SOLUTION</a:t>
            </a:r>
          </a:p>
        </p:txBody>
      </p:sp>
    </p:spTree>
    <p:extLst>
      <p:ext uri="{BB962C8B-B14F-4D97-AF65-F5344CB8AC3E}">
        <p14:creationId xmlns:p14="http://schemas.microsoft.com/office/powerpoint/2010/main" val="424385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dazed and confused">
            <a:extLst>
              <a:ext uri="{FF2B5EF4-FFF2-40B4-BE49-F238E27FC236}">
                <a16:creationId xmlns:a16="http://schemas.microsoft.com/office/drawing/2014/main" id="{9E5A3B26-D358-4DE7-8E5B-FCCA52A27D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57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633342-ED42-D744-877A-32042AE94F86}"/>
              </a:ext>
            </a:extLst>
          </p:cNvPr>
          <p:cNvSpPr>
            <a:spLocks noGrp="1"/>
          </p:cNvSpPr>
          <p:nvPr>
            <p:ph type="ctrTitle"/>
          </p:nvPr>
        </p:nvSpPr>
        <p:spPr/>
        <p:txBody>
          <a:bodyPr/>
          <a:lstStyle/>
          <a:p>
            <a:endParaRPr lang="en-US"/>
          </a:p>
        </p:txBody>
      </p:sp>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F69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47A041D-0ABE-464F-9838-8D0D7E2A5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3693" y="2590077"/>
            <a:ext cx="1613069" cy="1762004"/>
          </a:xfrm>
          <a:prstGeom prst="rect">
            <a:avLst/>
          </a:prstGeom>
        </p:spPr>
      </p:pic>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05656" y="2585918"/>
            <a:ext cx="8148577"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Arial" panose="020B0604020202020204" pitchFamily="34" charset="0"/>
                <a:ea typeface="+mj-ea"/>
                <a:cs typeface="Helvetica"/>
              </a:rPr>
              <a:t>Answering Business Questions</a:t>
            </a:r>
          </a:p>
        </p:txBody>
      </p:sp>
    </p:spTree>
    <p:extLst>
      <p:ext uri="{BB962C8B-B14F-4D97-AF65-F5344CB8AC3E}">
        <p14:creationId xmlns:p14="http://schemas.microsoft.com/office/powerpoint/2010/main" val="179529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C12ECA2-4EF6-4AF6-A4FF-3EEB57C9499E}"/>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Reporting Sections</a:t>
            </a:r>
          </a:p>
        </p:txBody>
      </p:sp>
      <p:pic>
        <p:nvPicPr>
          <p:cNvPr id="12" name="Picture 11">
            <a:extLst>
              <a:ext uri="{FF2B5EF4-FFF2-40B4-BE49-F238E27FC236}">
                <a16:creationId xmlns:a16="http://schemas.microsoft.com/office/drawing/2014/main" id="{FE342CE2-2FA5-4673-8D6C-F70C9F299CCB}"/>
              </a:ext>
            </a:extLst>
          </p:cNvPr>
          <p:cNvPicPr>
            <a:picLocks noChangeAspect="1"/>
          </p:cNvPicPr>
          <p:nvPr/>
        </p:nvPicPr>
        <p:blipFill>
          <a:blip r:embed="rId3"/>
          <a:stretch>
            <a:fillRect/>
          </a:stretch>
        </p:blipFill>
        <p:spPr>
          <a:xfrm>
            <a:off x="1006658" y="1360932"/>
            <a:ext cx="2098163" cy="5035591"/>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ECCDE652-5114-4EE5-82D9-9B2C6CAD5F36}"/>
              </a:ext>
            </a:extLst>
          </p:cNvPr>
          <p:cNvSpPr txBox="1"/>
          <p:nvPr/>
        </p:nvSpPr>
        <p:spPr>
          <a:xfrm>
            <a:off x="3957405" y="1588957"/>
            <a:ext cx="725523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Audience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Tell us about users coming to the website, including their location, technology, demographics, interests, and in-market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Acquisition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Tell us how users arrived to the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Behavior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Tell us how the users engaged with the website once they arrived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Conversions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Tell us how users engaged with our KPIs and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5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7C21D8-DA1A-40C7-8527-A51F48FEDE25}"/>
              </a:ext>
            </a:extLst>
          </p:cNvPr>
          <p:cNvSpPr txBox="1"/>
          <p:nvPr/>
        </p:nvSpPr>
        <p:spPr>
          <a:xfrm>
            <a:off x="510729" y="398607"/>
            <a:ext cx="73720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Analysis Framework</a:t>
            </a:r>
          </a:p>
        </p:txBody>
      </p:sp>
      <p:sp>
        <p:nvSpPr>
          <p:cNvPr id="8" name="TextBox 7">
            <a:extLst>
              <a:ext uri="{FF2B5EF4-FFF2-40B4-BE49-F238E27FC236}">
                <a16:creationId xmlns:a16="http://schemas.microsoft.com/office/drawing/2014/main" id="{D4DE538B-5C07-47DD-B917-3DD40462CFD4}"/>
              </a:ext>
            </a:extLst>
          </p:cNvPr>
          <p:cNvSpPr txBox="1"/>
          <p:nvPr/>
        </p:nvSpPr>
        <p:spPr>
          <a:xfrm>
            <a:off x="1019502" y="1587062"/>
            <a:ext cx="856592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Objectives:</a:t>
            </a:r>
            <a:r>
              <a:rPr kumimoji="0" lang="en-US" sz="2400" b="1" i="0" u="none" strike="noStrike" kern="1200" cap="none" spc="0" normalizeH="0" baseline="0" noProof="0" dirty="0">
                <a:ln>
                  <a:noFill/>
                </a:ln>
                <a:solidFill>
                  <a:srgbClr val="3970AE"/>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What are your business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Initiatives:</a:t>
            </a:r>
            <a:r>
              <a:rPr kumimoji="0" lang="en-US" sz="2400" b="1" i="0" u="none" strike="noStrike" kern="1200" cap="none" spc="0" normalizeH="0" baseline="0" noProof="0" dirty="0">
                <a:ln>
                  <a:noFill/>
                </a:ln>
                <a:solidFill>
                  <a:srgbClr val="3970AE"/>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Which initiatives (in marketing, content, and web development) are you taking to meet these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KPIs: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Which metrics represent the KPIs that best reflect your performance relative to these objectives and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Actions:</a:t>
            </a:r>
            <a:r>
              <a:rPr kumimoji="0" lang="en-US" sz="2400" b="1" i="0" u="none" strike="noStrike" kern="1200" cap="none" spc="0" normalizeH="0" baseline="0" noProof="0" dirty="0">
                <a:ln>
                  <a:noFill/>
                </a:ln>
                <a:solidFill>
                  <a:srgbClr val="3970AE"/>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Which actions can you take for improvement?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77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8CC50-2239-4145-B70A-A2FA374FE595}"/>
              </a:ext>
            </a:extLst>
          </p:cNvPr>
          <p:cNvSpPr txBox="1"/>
          <p:nvPr/>
        </p:nvSpPr>
        <p:spPr>
          <a:xfrm>
            <a:off x="1411574" y="2158582"/>
            <a:ext cx="9368851"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We need go beyond the “arbitrary” behavior metrics and </a:t>
            </a:r>
            <a:r>
              <a:rPr kumimoji="0" lang="en-US" sz="4400" b="1" i="0" u="none" strike="noStrike" kern="1200" cap="none" spc="0" normalizeH="0" baseline="0" noProof="0" dirty="0">
                <a:ln>
                  <a:noFill/>
                </a:ln>
                <a:solidFill>
                  <a:schemeClr val="accent2"/>
                </a:solidFill>
                <a:effectLst/>
                <a:uLnTx/>
                <a:uFillTx/>
                <a:latin typeface="Calibri" panose="020F0502020204030204"/>
                <a:ea typeface="+mn-ea"/>
                <a:cs typeface="+mn-cs"/>
              </a:rPr>
              <a:t>create goals that tie back to our business objectives, campaign goals, and KPIs</a:t>
            </a:r>
          </a:p>
        </p:txBody>
      </p:sp>
    </p:spTree>
    <p:extLst>
      <p:ext uri="{BB962C8B-B14F-4D97-AF65-F5344CB8AC3E}">
        <p14:creationId xmlns:p14="http://schemas.microsoft.com/office/powerpoint/2010/main" val="314800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E7DFCE4-456D-4B95-9CD7-121F5CD270A9}"/>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Measurement Framework</a:t>
            </a:r>
          </a:p>
        </p:txBody>
      </p:sp>
      <p:sp>
        <p:nvSpPr>
          <p:cNvPr id="12" name="TextBox 11">
            <a:extLst>
              <a:ext uri="{FF2B5EF4-FFF2-40B4-BE49-F238E27FC236}">
                <a16:creationId xmlns:a16="http://schemas.microsoft.com/office/drawing/2014/main" id="{0A9FAB15-7780-457D-B0F2-4A0E0B0658D7}"/>
              </a:ext>
            </a:extLst>
          </p:cNvPr>
          <p:cNvSpPr txBox="1"/>
          <p:nvPr/>
        </p:nvSpPr>
        <p:spPr>
          <a:xfrm>
            <a:off x="739857" y="1324797"/>
            <a:ext cx="67305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Calibri" panose="020F0502020204030204"/>
                <a:ea typeface="+mn-ea"/>
                <a:cs typeface="+mn-cs"/>
              </a:rPr>
              <a:t>A Business Use Case</a:t>
            </a:r>
            <a:endParaRPr kumimoji="0" lang="en-US"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14" name="Table 13">
            <a:extLst>
              <a:ext uri="{FF2B5EF4-FFF2-40B4-BE49-F238E27FC236}">
                <a16:creationId xmlns:a16="http://schemas.microsoft.com/office/drawing/2014/main" id="{91BC8B12-D53B-4D9C-AFF4-1CC66D693C38}"/>
              </a:ext>
            </a:extLst>
          </p:cNvPr>
          <p:cNvGraphicFramePr>
            <a:graphicFrameLocks noGrp="1"/>
          </p:cNvGraphicFramePr>
          <p:nvPr>
            <p:extLst>
              <p:ext uri="{D42A27DB-BD31-4B8C-83A1-F6EECF244321}">
                <p14:modId xmlns:p14="http://schemas.microsoft.com/office/powerpoint/2010/main" val="902180727"/>
              </p:ext>
            </p:extLst>
          </p:nvPr>
        </p:nvGraphicFramePr>
        <p:xfrm>
          <a:off x="1430423" y="3011924"/>
          <a:ext cx="9047691" cy="3017520"/>
        </p:xfrm>
        <a:graphic>
          <a:graphicData uri="http://schemas.openxmlformats.org/drawingml/2006/table">
            <a:tbl>
              <a:tblPr firstRow="1" bandRow="1">
                <a:tableStyleId>{5940675A-B579-460E-94D1-54222C63F5DA}</a:tableStyleId>
              </a:tblPr>
              <a:tblGrid>
                <a:gridCol w="2189986">
                  <a:extLst>
                    <a:ext uri="{9D8B030D-6E8A-4147-A177-3AD203B41FA5}">
                      <a16:colId xmlns:a16="http://schemas.microsoft.com/office/drawing/2014/main" val="2217892490"/>
                    </a:ext>
                  </a:extLst>
                </a:gridCol>
                <a:gridCol w="6857705">
                  <a:extLst>
                    <a:ext uri="{9D8B030D-6E8A-4147-A177-3AD203B41FA5}">
                      <a16:colId xmlns:a16="http://schemas.microsoft.com/office/drawing/2014/main" val="3037524790"/>
                    </a:ext>
                  </a:extLst>
                </a:gridCol>
              </a:tblGrid>
              <a:tr h="370840">
                <a:tc>
                  <a:txBody>
                    <a:bodyPr/>
                    <a:lstStyle/>
                    <a:p>
                      <a:r>
                        <a:rPr lang="en-US" sz="1800" b="1" dirty="0">
                          <a:solidFill>
                            <a:schemeClr val="accent2"/>
                          </a:solidFill>
                        </a:rPr>
                        <a:t>Objective(s)</a:t>
                      </a:r>
                    </a:p>
                  </a:txBody>
                  <a:tcPr anchor="ctr"/>
                </a:tc>
                <a:tc>
                  <a:txBody>
                    <a:bodyPr/>
                    <a:lstStyle/>
                    <a:p>
                      <a:pPr marL="342900" indent="-342900">
                        <a:buFont typeface="Arial" panose="020B0604020202020204" pitchFamily="34" charset="0"/>
                        <a:buChar char="•"/>
                      </a:pPr>
                      <a:r>
                        <a:rPr lang="en-US" sz="1800" dirty="0"/>
                        <a:t>Increase renovation and remodeling leads in their market area by 20% YOY in 2020</a:t>
                      </a:r>
                    </a:p>
                  </a:txBody>
                  <a:tcPr/>
                </a:tc>
                <a:extLst>
                  <a:ext uri="{0D108BD9-81ED-4DB2-BD59-A6C34878D82A}">
                    <a16:rowId xmlns:a16="http://schemas.microsoft.com/office/drawing/2014/main" val="268285279"/>
                  </a:ext>
                </a:extLst>
              </a:tr>
              <a:tr h="370840">
                <a:tc>
                  <a:txBody>
                    <a:bodyPr/>
                    <a:lstStyle/>
                    <a:p>
                      <a:r>
                        <a:rPr lang="en-US" sz="1800" b="1" dirty="0">
                          <a:solidFill>
                            <a:schemeClr val="accent2"/>
                          </a:solidFill>
                        </a:rPr>
                        <a:t>Initiatives</a:t>
                      </a:r>
                    </a:p>
                  </a:txBody>
                  <a:tcPr anchor="ctr"/>
                </a:tc>
                <a:tc>
                  <a:txBody>
                    <a:bodyPr/>
                    <a:lstStyle/>
                    <a:p>
                      <a:pPr marL="342900" indent="-342900">
                        <a:buFont typeface="Arial" panose="020B0604020202020204" pitchFamily="34" charset="0"/>
                        <a:buChar char="•"/>
                      </a:pPr>
                      <a:r>
                        <a:rPr lang="en-US" sz="1800" dirty="0"/>
                        <a:t>Paid Search Campaign</a:t>
                      </a:r>
                    </a:p>
                    <a:p>
                      <a:pPr marL="342900" indent="-342900">
                        <a:buFont typeface="Arial" panose="020B0604020202020204" pitchFamily="34" charset="0"/>
                        <a:buChar char="•"/>
                      </a:pPr>
                      <a:r>
                        <a:rPr lang="en-US" sz="1800" dirty="0"/>
                        <a:t>Facebook Ads</a:t>
                      </a:r>
                    </a:p>
                    <a:p>
                      <a:pPr marL="342900" indent="-342900">
                        <a:buFont typeface="Arial" panose="020B0604020202020204" pitchFamily="34" charset="0"/>
                        <a:buChar char="•"/>
                      </a:pPr>
                      <a:r>
                        <a:rPr lang="en-US" sz="1800" dirty="0"/>
                        <a:t>SEO (Content Creation)</a:t>
                      </a:r>
                    </a:p>
                    <a:p>
                      <a:pPr marL="342900" indent="-342900">
                        <a:buFont typeface="Arial" panose="020B0604020202020204" pitchFamily="34" charset="0"/>
                        <a:buChar char="•"/>
                      </a:pPr>
                      <a:r>
                        <a:rPr lang="en-US" sz="1800" dirty="0"/>
                        <a:t>Targeted Display Ads</a:t>
                      </a:r>
                    </a:p>
                  </a:txBody>
                  <a:tcPr/>
                </a:tc>
                <a:extLst>
                  <a:ext uri="{0D108BD9-81ED-4DB2-BD59-A6C34878D82A}">
                    <a16:rowId xmlns:a16="http://schemas.microsoft.com/office/drawing/2014/main" val="4051642775"/>
                  </a:ext>
                </a:extLst>
              </a:tr>
              <a:tr h="370840">
                <a:tc>
                  <a:txBody>
                    <a:bodyPr/>
                    <a:lstStyle/>
                    <a:p>
                      <a:r>
                        <a:rPr lang="en-US" sz="1800" b="1" dirty="0">
                          <a:solidFill>
                            <a:schemeClr val="accent2"/>
                          </a:solidFill>
                        </a:rPr>
                        <a:t>KPIs</a:t>
                      </a:r>
                    </a:p>
                  </a:txBody>
                  <a:tcPr anchor="ctr"/>
                </a:tc>
                <a:tc>
                  <a:txBody>
                    <a:bodyPr/>
                    <a:lstStyle/>
                    <a:p>
                      <a:pPr marL="285750" indent="-285750">
                        <a:buFont typeface="Arial" panose="020B0604020202020204" pitchFamily="34" charset="0"/>
                        <a:buChar char="•"/>
                      </a:pPr>
                      <a:r>
                        <a:rPr lang="en-US" sz="1800" dirty="0"/>
                        <a:t>Phone Leads  (Inquiry)</a:t>
                      </a:r>
                    </a:p>
                    <a:p>
                      <a:pPr marL="285750" indent="-285750">
                        <a:buFont typeface="Arial" panose="020B0604020202020204" pitchFamily="34" charset="0"/>
                        <a:buChar char="•"/>
                      </a:pPr>
                      <a:r>
                        <a:rPr lang="en-US" sz="1800" dirty="0"/>
                        <a:t>Contact Information Submission (Inquiry)</a:t>
                      </a:r>
                    </a:p>
                    <a:p>
                      <a:pPr marL="285750" indent="-285750">
                        <a:buFont typeface="Arial" panose="020B0604020202020204" pitchFamily="34" charset="0"/>
                        <a:buChar char="•"/>
                      </a:pPr>
                      <a:r>
                        <a:rPr lang="en-US" sz="1800" dirty="0"/>
                        <a:t>In-Person Consultation (High-Intent)</a:t>
                      </a:r>
                    </a:p>
                    <a:p>
                      <a:pPr marL="285750" indent="-285750">
                        <a:buFont typeface="Arial" panose="020B0604020202020204" pitchFamily="34" charset="0"/>
                        <a:buChar char="•"/>
                      </a:pPr>
                      <a:r>
                        <a:rPr lang="en-US" sz="1800" dirty="0"/>
                        <a:t>Remodel Contracts (Conversion)</a:t>
                      </a:r>
                    </a:p>
                  </a:txBody>
                  <a:tcPr/>
                </a:tc>
                <a:extLst>
                  <a:ext uri="{0D108BD9-81ED-4DB2-BD59-A6C34878D82A}">
                    <a16:rowId xmlns:a16="http://schemas.microsoft.com/office/drawing/2014/main" val="852925366"/>
                  </a:ext>
                </a:extLst>
              </a:tr>
            </a:tbl>
          </a:graphicData>
        </a:graphic>
      </p:graphicFrame>
      <p:sp>
        <p:nvSpPr>
          <p:cNvPr id="15" name="TextBox 14">
            <a:extLst>
              <a:ext uri="{FF2B5EF4-FFF2-40B4-BE49-F238E27FC236}">
                <a16:creationId xmlns:a16="http://schemas.microsoft.com/office/drawing/2014/main" id="{C5F02287-7574-471E-85CE-70EE14BD15BD}"/>
              </a:ext>
            </a:extLst>
          </p:cNvPr>
          <p:cNvSpPr txBox="1"/>
          <p:nvPr/>
        </p:nvSpPr>
        <p:spPr>
          <a:xfrm>
            <a:off x="989351" y="1963627"/>
            <a:ext cx="9967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long-time custom home builder is expanding services to include renovation and remodeling. They are implementing a marketing program to drive awareness and leads of the new service. </a:t>
            </a:r>
          </a:p>
        </p:txBody>
      </p:sp>
    </p:spTree>
    <p:extLst>
      <p:ext uri="{BB962C8B-B14F-4D97-AF65-F5344CB8AC3E}">
        <p14:creationId xmlns:p14="http://schemas.microsoft.com/office/powerpoint/2010/main" val="145189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0D4AED-233D-4EA9-A343-01678AC1B115}"/>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Assigning Goals</a:t>
            </a:r>
          </a:p>
        </p:txBody>
      </p:sp>
      <p:graphicFrame>
        <p:nvGraphicFramePr>
          <p:cNvPr id="10" name="Table 9">
            <a:extLst>
              <a:ext uri="{FF2B5EF4-FFF2-40B4-BE49-F238E27FC236}">
                <a16:creationId xmlns:a16="http://schemas.microsoft.com/office/drawing/2014/main" id="{8910FA2E-1EA8-4A31-9F23-A0431129B761}"/>
              </a:ext>
            </a:extLst>
          </p:cNvPr>
          <p:cNvGraphicFramePr>
            <a:graphicFrameLocks noGrp="1"/>
          </p:cNvGraphicFramePr>
          <p:nvPr>
            <p:extLst>
              <p:ext uri="{D42A27DB-BD31-4B8C-83A1-F6EECF244321}">
                <p14:modId xmlns:p14="http://schemas.microsoft.com/office/powerpoint/2010/main" val="1092059918"/>
              </p:ext>
            </p:extLst>
          </p:nvPr>
        </p:nvGraphicFramePr>
        <p:xfrm>
          <a:off x="878419" y="2442416"/>
          <a:ext cx="10435161" cy="3282356"/>
        </p:xfrm>
        <a:graphic>
          <a:graphicData uri="http://schemas.openxmlformats.org/drawingml/2006/table">
            <a:tbl>
              <a:tblPr firstRow="1" bandRow="1">
                <a:tableStyleId>{5940675A-B579-460E-94D1-54222C63F5DA}</a:tableStyleId>
              </a:tblPr>
              <a:tblGrid>
                <a:gridCol w="4001863">
                  <a:extLst>
                    <a:ext uri="{9D8B030D-6E8A-4147-A177-3AD203B41FA5}">
                      <a16:colId xmlns:a16="http://schemas.microsoft.com/office/drawing/2014/main" val="2217892490"/>
                    </a:ext>
                  </a:extLst>
                </a:gridCol>
                <a:gridCol w="6433298">
                  <a:extLst>
                    <a:ext uri="{9D8B030D-6E8A-4147-A177-3AD203B41FA5}">
                      <a16:colId xmlns:a16="http://schemas.microsoft.com/office/drawing/2014/main" val="3037524790"/>
                    </a:ext>
                  </a:extLst>
                </a:gridCol>
              </a:tblGrid>
              <a:tr h="456404">
                <a:tc>
                  <a:txBody>
                    <a:bodyPr/>
                    <a:lstStyle/>
                    <a:p>
                      <a:r>
                        <a:rPr lang="en-US" sz="1800" b="1" dirty="0">
                          <a:solidFill>
                            <a:schemeClr val="accent2"/>
                          </a:solidFill>
                        </a:rPr>
                        <a:t>KPI</a:t>
                      </a:r>
                    </a:p>
                  </a:txBody>
                  <a:tcPr anchor="ctr"/>
                </a:tc>
                <a:tc>
                  <a:txBody>
                    <a:bodyPr/>
                    <a:lstStyle/>
                    <a:p>
                      <a:pPr marL="0" indent="0">
                        <a:buFont typeface="Arial" panose="020B0604020202020204" pitchFamily="34" charset="0"/>
                        <a:buNone/>
                      </a:pPr>
                      <a:r>
                        <a:rPr lang="en-US" sz="1800" b="1" dirty="0">
                          <a:solidFill>
                            <a:schemeClr val="accent2"/>
                          </a:solidFill>
                        </a:rPr>
                        <a:t>Website Goal</a:t>
                      </a:r>
                    </a:p>
                  </a:txBody>
                  <a:tcPr/>
                </a:tc>
                <a:extLst>
                  <a:ext uri="{0D108BD9-81ED-4DB2-BD59-A6C34878D82A}">
                    <a16:rowId xmlns:a16="http://schemas.microsoft.com/office/drawing/2014/main" val="268285279"/>
                  </a:ext>
                </a:extLst>
              </a:tr>
              <a:tr h="787765">
                <a:tc>
                  <a:txBody>
                    <a:bodyPr/>
                    <a:lstStyle/>
                    <a:p>
                      <a:r>
                        <a:rPr lang="en-US" sz="1800" b="1" dirty="0">
                          <a:solidFill>
                            <a:schemeClr val="accent2"/>
                          </a:solidFill>
                        </a:rPr>
                        <a:t>Phone Calls (Phone Leads)</a:t>
                      </a:r>
                    </a:p>
                  </a:txBody>
                  <a:tcPr anchor="ctr"/>
                </a:tc>
                <a:tc>
                  <a:txBody>
                    <a:bodyPr/>
                    <a:lstStyle/>
                    <a:p>
                      <a:pPr marL="0" indent="0">
                        <a:buFont typeface="Arial" panose="020B0604020202020204" pitchFamily="34" charset="0"/>
                        <a:buNone/>
                      </a:pPr>
                      <a:r>
                        <a:rPr lang="en-US" sz="1800" dirty="0"/>
                        <a:t>Click-to-Call </a:t>
                      </a:r>
                    </a:p>
                  </a:txBody>
                  <a:tcPr/>
                </a:tc>
                <a:extLst>
                  <a:ext uri="{0D108BD9-81ED-4DB2-BD59-A6C34878D82A}">
                    <a16:rowId xmlns:a16="http://schemas.microsoft.com/office/drawing/2014/main" val="4051642775"/>
                  </a:ext>
                </a:extLst>
              </a:tr>
              <a:tr h="1125379">
                <a:tc>
                  <a:txBody>
                    <a:bodyPr/>
                    <a:lstStyle/>
                    <a:p>
                      <a:r>
                        <a:rPr lang="en-US" sz="1800" b="1" dirty="0">
                          <a:solidFill>
                            <a:schemeClr val="accent2"/>
                          </a:solidFill>
                        </a:rPr>
                        <a:t>Contact Information </a:t>
                      </a:r>
                    </a:p>
                    <a:p>
                      <a:r>
                        <a:rPr lang="en-US" sz="1800" b="1" dirty="0">
                          <a:solidFill>
                            <a:schemeClr val="accent2"/>
                          </a:solidFill>
                        </a:rPr>
                        <a:t>(Soft Inquiry Request)</a:t>
                      </a:r>
                    </a:p>
                  </a:txBody>
                  <a:tcPr anchor="ctr"/>
                </a:tc>
                <a:tc>
                  <a:txBody>
                    <a:bodyPr/>
                    <a:lstStyle/>
                    <a:p>
                      <a:pPr marL="0" indent="0">
                        <a:buFont typeface="Arial" panose="020B0604020202020204" pitchFamily="34" charset="0"/>
                        <a:buNone/>
                      </a:pPr>
                      <a:r>
                        <a:rPr lang="en-US" sz="1800" dirty="0"/>
                        <a:t>Design Services Brochure Download Request Form </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Home Remodel – What to Expect Download Request Form</a:t>
                      </a:r>
                    </a:p>
                  </a:txBody>
                  <a:tcPr/>
                </a:tc>
                <a:extLst>
                  <a:ext uri="{0D108BD9-81ED-4DB2-BD59-A6C34878D82A}">
                    <a16:rowId xmlns:a16="http://schemas.microsoft.com/office/drawing/2014/main" val="852925366"/>
                  </a:ext>
                </a:extLst>
              </a:tr>
              <a:tr h="456404">
                <a:tc>
                  <a:txBody>
                    <a:bodyPr/>
                    <a:lstStyle/>
                    <a:p>
                      <a:r>
                        <a:rPr lang="en-US" sz="1800" b="1" dirty="0">
                          <a:solidFill>
                            <a:schemeClr val="accent2"/>
                          </a:solidFill>
                        </a:rPr>
                        <a:t>In-Person Consultation</a:t>
                      </a:r>
                    </a:p>
                  </a:txBody>
                  <a:tcPr anchor="ctr"/>
                </a:tc>
                <a:tc>
                  <a:txBody>
                    <a:bodyPr/>
                    <a:lstStyle/>
                    <a:p>
                      <a:pPr marL="0" indent="0">
                        <a:buFont typeface="Arial" panose="020B0604020202020204" pitchFamily="34" charset="0"/>
                        <a:buNone/>
                      </a:pPr>
                      <a:r>
                        <a:rPr lang="en-US" sz="1800" dirty="0"/>
                        <a:t>Schedule a Consultation Form</a:t>
                      </a:r>
                    </a:p>
                  </a:txBody>
                  <a:tcPr/>
                </a:tc>
                <a:extLst>
                  <a:ext uri="{0D108BD9-81ED-4DB2-BD59-A6C34878D82A}">
                    <a16:rowId xmlns:a16="http://schemas.microsoft.com/office/drawing/2014/main" val="3521792589"/>
                  </a:ext>
                </a:extLst>
              </a:tr>
              <a:tr h="456404">
                <a:tc>
                  <a:txBody>
                    <a:bodyPr/>
                    <a:lstStyle/>
                    <a:p>
                      <a:r>
                        <a:rPr lang="en-US" sz="1800" b="1" dirty="0">
                          <a:solidFill>
                            <a:schemeClr val="accent2"/>
                          </a:solidFill>
                        </a:rPr>
                        <a:t>Signed Remodel Contracts</a:t>
                      </a:r>
                    </a:p>
                  </a:txBody>
                  <a:tcPr anchor="ctr"/>
                </a:tc>
                <a:tc>
                  <a:txBody>
                    <a:bodyPr/>
                    <a:lstStyle/>
                    <a:p>
                      <a:pPr marL="0" indent="0">
                        <a:buFont typeface="Arial" panose="020B0604020202020204" pitchFamily="34" charset="0"/>
                        <a:buNone/>
                      </a:pPr>
                      <a:r>
                        <a:rPr lang="en-US" sz="1800" dirty="0"/>
                        <a:t>Client Account Sign-Up</a:t>
                      </a:r>
                    </a:p>
                  </a:txBody>
                  <a:tcPr/>
                </a:tc>
                <a:extLst>
                  <a:ext uri="{0D108BD9-81ED-4DB2-BD59-A6C34878D82A}">
                    <a16:rowId xmlns:a16="http://schemas.microsoft.com/office/drawing/2014/main" val="3369154859"/>
                  </a:ext>
                </a:extLst>
              </a:tr>
            </a:tbl>
          </a:graphicData>
        </a:graphic>
      </p:graphicFrame>
      <p:sp>
        <p:nvSpPr>
          <p:cNvPr id="13" name="TextBox 12">
            <a:extLst>
              <a:ext uri="{FF2B5EF4-FFF2-40B4-BE49-F238E27FC236}">
                <a16:creationId xmlns:a16="http://schemas.microsoft.com/office/drawing/2014/main" id="{BB6373FB-3B67-47A3-9155-4EC653AF3D4C}"/>
              </a:ext>
            </a:extLst>
          </p:cNvPr>
          <p:cNvSpPr txBox="1"/>
          <p:nvPr/>
        </p:nvSpPr>
        <p:spPr>
          <a:xfrm>
            <a:off x="839449" y="1324797"/>
            <a:ext cx="99673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solidFill>
                <a:effectLst/>
                <a:uLnTx/>
                <a:uFillTx/>
                <a:latin typeface="Calibri" panose="020F0502020204030204"/>
                <a:ea typeface="+mn-ea"/>
                <a:cs typeface="+mn-cs"/>
              </a:rPr>
              <a:t>Identify the events and actions on the website that match the KPIs and create the goals to track and assess effectiveness of the marketing initiatives  </a:t>
            </a:r>
          </a:p>
        </p:txBody>
      </p:sp>
    </p:spTree>
    <p:extLst>
      <p:ext uri="{BB962C8B-B14F-4D97-AF65-F5344CB8AC3E}">
        <p14:creationId xmlns:p14="http://schemas.microsoft.com/office/powerpoint/2010/main" val="94676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9C04D3C-BDF1-47B8-9ABA-FE0823C85713}"/>
              </a:ext>
            </a:extLst>
          </p:cNvPr>
          <p:cNvSpPr/>
          <p:nvPr/>
        </p:nvSpPr>
        <p:spPr>
          <a:xfrm>
            <a:off x="839449" y="1820100"/>
            <a:ext cx="9638638" cy="4648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3B8E54D-AE32-49F9-80BD-A52148B8614E}"/>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Creating Goals</a:t>
            </a:r>
          </a:p>
        </p:txBody>
      </p:sp>
      <p:sp>
        <p:nvSpPr>
          <p:cNvPr id="12" name="TextBox 11">
            <a:extLst>
              <a:ext uri="{FF2B5EF4-FFF2-40B4-BE49-F238E27FC236}">
                <a16:creationId xmlns:a16="http://schemas.microsoft.com/office/drawing/2014/main" id="{159E55C5-FACE-45D3-96AC-1DFC1D0721A3}"/>
              </a:ext>
            </a:extLst>
          </p:cNvPr>
          <p:cNvSpPr txBox="1"/>
          <p:nvPr/>
        </p:nvSpPr>
        <p:spPr>
          <a:xfrm>
            <a:off x="839449" y="1324797"/>
            <a:ext cx="99673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Calibri" panose="020F0502020204030204"/>
                <a:ea typeface="+mn-ea"/>
                <a:cs typeface="+mn-cs"/>
              </a:rPr>
              <a:t>Admin -&gt; View Settings -&gt; Goals -&gt; +New Goal -&gt; Custom </a:t>
            </a:r>
          </a:p>
        </p:txBody>
      </p:sp>
      <p:pic>
        <p:nvPicPr>
          <p:cNvPr id="14" name="Picture 13">
            <a:extLst>
              <a:ext uri="{FF2B5EF4-FFF2-40B4-BE49-F238E27FC236}">
                <a16:creationId xmlns:a16="http://schemas.microsoft.com/office/drawing/2014/main" id="{463ACA6B-D30A-489E-8BED-8F468CA94986}"/>
              </a:ext>
            </a:extLst>
          </p:cNvPr>
          <p:cNvPicPr>
            <a:picLocks noChangeAspect="1"/>
          </p:cNvPicPr>
          <p:nvPr/>
        </p:nvPicPr>
        <p:blipFill>
          <a:blip r:embed="rId3"/>
          <a:stretch>
            <a:fillRect/>
          </a:stretch>
        </p:blipFill>
        <p:spPr>
          <a:xfrm>
            <a:off x="1074470" y="2158908"/>
            <a:ext cx="9168596" cy="4300485"/>
          </a:xfrm>
          <a:prstGeom prst="rect">
            <a:avLst/>
          </a:prstGeom>
        </p:spPr>
      </p:pic>
    </p:spTree>
    <p:extLst>
      <p:ext uri="{BB962C8B-B14F-4D97-AF65-F5344CB8AC3E}">
        <p14:creationId xmlns:p14="http://schemas.microsoft.com/office/powerpoint/2010/main" val="70058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C91426-B708-496B-B77D-59DDC15B1368}"/>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Assigning Goals</a:t>
            </a:r>
          </a:p>
        </p:txBody>
      </p:sp>
      <p:graphicFrame>
        <p:nvGraphicFramePr>
          <p:cNvPr id="10" name="Table 9">
            <a:extLst>
              <a:ext uri="{FF2B5EF4-FFF2-40B4-BE49-F238E27FC236}">
                <a16:creationId xmlns:a16="http://schemas.microsoft.com/office/drawing/2014/main" id="{67BE3E08-FFA3-45E3-94CA-2D27BB9B7B64}"/>
              </a:ext>
            </a:extLst>
          </p:cNvPr>
          <p:cNvGraphicFramePr>
            <a:graphicFrameLocks noGrp="1"/>
          </p:cNvGraphicFramePr>
          <p:nvPr>
            <p:extLst>
              <p:ext uri="{D42A27DB-BD31-4B8C-83A1-F6EECF244321}">
                <p14:modId xmlns:p14="http://schemas.microsoft.com/office/powerpoint/2010/main" val="134355196"/>
              </p:ext>
            </p:extLst>
          </p:nvPr>
        </p:nvGraphicFramePr>
        <p:xfrm>
          <a:off x="878419" y="1618991"/>
          <a:ext cx="10435161" cy="3803693"/>
        </p:xfrm>
        <a:graphic>
          <a:graphicData uri="http://schemas.openxmlformats.org/drawingml/2006/table">
            <a:tbl>
              <a:tblPr firstRow="1" bandRow="1">
                <a:tableStyleId>{5940675A-B579-460E-94D1-54222C63F5DA}</a:tableStyleId>
              </a:tblPr>
              <a:tblGrid>
                <a:gridCol w="4001863">
                  <a:extLst>
                    <a:ext uri="{9D8B030D-6E8A-4147-A177-3AD203B41FA5}">
                      <a16:colId xmlns:a16="http://schemas.microsoft.com/office/drawing/2014/main" val="2217892490"/>
                    </a:ext>
                  </a:extLst>
                </a:gridCol>
                <a:gridCol w="6433298">
                  <a:extLst>
                    <a:ext uri="{9D8B030D-6E8A-4147-A177-3AD203B41FA5}">
                      <a16:colId xmlns:a16="http://schemas.microsoft.com/office/drawing/2014/main" val="3037524790"/>
                    </a:ext>
                  </a:extLst>
                </a:gridCol>
              </a:tblGrid>
              <a:tr h="456404">
                <a:tc>
                  <a:txBody>
                    <a:bodyPr/>
                    <a:lstStyle/>
                    <a:p>
                      <a:r>
                        <a:rPr lang="en-US" sz="1800" b="1" dirty="0">
                          <a:solidFill>
                            <a:schemeClr val="accent2"/>
                          </a:solidFill>
                        </a:rPr>
                        <a:t>Website Goal</a:t>
                      </a:r>
                    </a:p>
                  </a:txBody>
                  <a:tcPr anchor="ctr"/>
                </a:tc>
                <a:tc>
                  <a:txBody>
                    <a:bodyPr/>
                    <a:lstStyle/>
                    <a:p>
                      <a:pPr marL="0" indent="0">
                        <a:buFont typeface="Arial" panose="020B0604020202020204" pitchFamily="34" charset="0"/>
                        <a:buNone/>
                      </a:pPr>
                      <a:r>
                        <a:rPr lang="en-US" sz="1800" b="1" dirty="0">
                          <a:solidFill>
                            <a:schemeClr val="accent2"/>
                          </a:solidFill>
                        </a:rPr>
                        <a:t>Type of Goal</a:t>
                      </a:r>
                    </a:p>
                  </a:txBody>
                  <a:tcPr/>
                </a:tc>
                <a:extLst>
                  <a:ext uri="{0D108BD9-81ED-4DB2-BD59-A6C34878D82A}">
                    <a16:rowId xmlns:a16="http://schemas.microsoft.com/office/drawing/2014/main" val="268285279"/>
                  </a:ext>
                </a:extLst>
              </a:tr>
              <a:tr h="787765">
                <a:tc>
                  <a:txBody>
                    <a:bodyPr/>
                    <a:lstStyle/>
                    <a:p>
                      <a:pPr marL="0" indent="0">
                        <a:buFont typeface="Arial" panose="020B0604020202020204" pitchFamily="34" charset="0"/>
                        <a:buNone/>
                      </a:pPr>
                      <a:r>
                        <a:rPr lang="en-US" sz="1800" dirty="0"/>
                        <a:t>Click-to-Call </a:t>
                      </a:r>
                    </a:p>
                  </a:txBody>
                  <a:tcPr/>
                </a:tc>
                <a:tc>
                  <a:txBody>
                    <a:bodyPr/>
                    <a:lstStyle/>
                    <a:p>
                      <a:pPr marL="0" indent="0">
                        <a:buFont typeface="Arial" panose="020B0604020202020204" pitchFamily="34" charset="0"/>
                        <a:buNone/>
                      </a:pPr>
                      <a:r>
                        <a:rPr lang="en-US" sz="1800" dirty="0"/>
                        <a:t>Event (Click Action) – Tracked by Google Tag Manager</a:t>
                      </a:r>
                    </a:p>
                  </a:txBody>
                  <a:tcPr/>
                </a:tc>
                <a:extLst>
                  <a:ext uri="{0D108BD9-81ED-4DB2-BD59-A6C34878D82A}">
                    <a16:rowId xmlns:a16="http://schemas.microsoft.com/office/drawing/2014/main" val="4051642775"/>
                  </a:ext>
                </a:extLst>
              </a:tr>
              <a:tr h="1125379">
                <a:tc>
                  <a:txBody>
                    <a:bodyPr/>
                    <a:lstStyle/>
                    <a:p>
                      <a:pPr marL="0" indent="0">
                        <a:buFont typeface="Arial" panose="020B0604020202020204" pitchFamily="34" charset="0"/>
                        <a:buNone/>
                      </a:pPr>
                      <a:r>
                        <a:rPr lang="en-US" sz="1800" dirty="0"/>
                        <a:t>Design Services Brochure Download Request Form Submission</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Home Remodel – What to Expect Download Request Form Submission</a:t>
                      </a:r>
                    </a:p>
                  </a:txBody>
                  <a:tcPr/>
                </a:tc>
                <a:tc>
                  <a:txBody>
                    <a:bodyPr/>
                    <a:lstStyle/>
                    <a:p>
                      <a:pPr marL="0" indent="0">
                        <a:buFont typeface="Arial" panose="020B0604020202020204" pitchFamily="34" charset="0"/>
                        <a:buNone/>
                      </a:pPr>
                      <a:r>
                        <a:rPr lang="en-US" sz="1800" dirty="0"/>
                        <a:t>Destination (/thank-you/</a:t>
                      </a:r>
                      <a:r>
                        <a:rPr lang="en-US" sz="1800" dirty="0" err="1"/>
                        <a:t>design.html</a:t>
                      </a:r>
                      <a:r>
                        <a:rPr lang="en-US" sz="1800" dirty="0"/>
                        <a:t>)</a:t>
                      </a: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Destination (/thank-you/</a:t>
                      </a:r>
                      <a:r>
                        <a:rPr lang="en-US" sz="1800" dirty="0" err="1"/>
                        <a:t>expect.html</a:t>
                      </a:r>
                      <a:r>
                        <a:rPr lang="en-US" sz="1800" dirty="0"/>
                        <a:t>)</a:t>
                      </a:r>
                    </a:p>
                  </a:txBody>
                  <a:tcPr/>
                </a:tc>
                <a:extLst>
                  <a:ext uri="{0D108BD9-81ED-4DB2-BD59-A6C34878D82A}">
                    <a16:rowId xmlns:a16="http://schemas.microsoft.com/office/drawing/2014/main" val="852925366"/>
                  </a:ext>
                </a:extLst>
              </a:tr>
              <a:tr h="456404">
                <a:tc>
                  <a:txBody>
                    <a:bodyPr/>
                    <a:lstStyle/>
                    <a:p>
                      <a:pPr marL="0" indent="0">
                        <a:buFont typeface="Arial" panose="020B0604020202020204" pitchFamily="34" charset="0"/>
                        <a:buNone/>
                      </a:pPr>
                      <a:r>
                        <a:rPr lang="en-US" sz="1800" dirty="0"/>
                        <a:t>Schedule a Consultation Form Submission</a:t>
                      </a:r>
                    </a:p>
                  </a:txBody>
                  <a:tcPr/>
                </a:tc>
                <a:tc>
                  <a:txBody>
                    <a:bodyPr/>
                    <a:lstStyle/>
                    <a:p>
                      <a:pPr marL="0" indent="0">
                        <a:buFont typeface="Arial" panose="020B0604020202020204" pitchFamily="34" charset="0"/>
                        <a:buNone/>
                      </a:pPr>
                      <a:r>
                        <a:rPr lang="en-US" sz="1800" dirty="0"/>
                        <a:t>Event (Form Submission) – Tracked by Google Tag Manager</a:t>
                      </a:r>
                    </a:p>
                  </a:txBody>
                  <a:tcPr/>
                </a:tc>
                <a:extLst>
                  <a:ext uri="{0D108BD9-81ED-4DB2-BD59-A6C34878D82A}">
                    <a16:rowId xmlns:a16="http://schemas.microsoft.com/office/drawing/2014/main" val="3521792589"/>
                  </a:ext>
                </a:extLst>
              </a:tr>
              <a:tr h="456404">
                <a:tc>
                  <a:txBody>
                    <a:bodyPr/>
                    <a:lstStyle/>
                    <a:p>
                      <a:pPr marL="0" indent="0">
                        <a:buFont typeface="Arial" panose="020B0604020202020204" pitchFamily="34" charset="0"/>
                        <a:buNone/>
                      </a:pPr>
                      <a:r>
                        <a:rPr lang="en-US" sz="1800" dirty="0"/>
                        <a:t>Client Account Sign-Up</a:t>
                      </a:r>
                    </a:p>
                  </a:txBody>
                  <a:tcPr/>
                </a:tc>
                <a:tc>
                  <a:txBody>
                    <a:bodyPr/>
                    <a:lstStyle/>
                    <a:p>
                      <a:pPr marL="0" indent="0">
                        <a:buFont typeface="Arial" panose="020B0604020202020204" pitchFamily="34" charset="0"/>
                        <a:buNone/>
                      </a:pPr>
                      <a:r>
                        <a:rPr lang="en-US" sz="1800" dirty="0"/>
                        <a:t>Event – Tracked by Google Tag Manager</a:t>
                      </a:r>
                    </a:p>
                  </a:txBody>
                  <a:tcPr/>
                </a:tc>
                <a:extLst>
                  <a:ext uri="{0D108BD9-81ED-4DB2-BD59-A6C34878D82A}">
                    <a16:rowId xmlns:a16="http://schemas.microsoft.com/office/drawing/2014/main" val="3369154859"/>
                  </a:ext>
                </a:extLst>
              </a:tr>
            </a:tbl>
          </a:graphicData>
        </a:graphic>
      </p:graphicFrame>
    </p:spTree>
    <p:extLst>
      <p:ext uri="{BB962C8B-B14F-4D97-AF65-F5344CB8AC3E}">
        <p14:creationId xmlns:p14="http://schemas.microsoft.com/office/powerpoint/2010/main" val="344527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116093-0EB5-418A-A5C5-C51A7465306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 name="AutoShape 4" descr="Image result for the truman show">
            <a:extLst>
              <a:ext uri="{FF2B5EF4-FFF2-40B4-BE49-F238E27FC236}">
                <a16:creationId xmlns:a16="http://schemas.microsoft.com/office/drawing/2014/main" id="{2AC560CD-2AD8-4459-A8BF-8C18D8B56E0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9638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443420B-FF5B-4A77-A46F-DA0A644BC853}"/>
              </a:ext>
            </a:extLst>
          </p:cNvPr>
          <p:cNvSpPr txBox="1"/>
          <p:nvPr/>
        </p:nvSpPr>
        <p:spPr>
          <a:xfrm>
            <a:off x="718964" y="1496346"/>
            <a:ext cx="8319931" cy="338554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Setting the Foundation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Maximizing Power of GA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Answering Business Questions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QA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3A42E8E-1242-4EAF-AEE3-134832FE226D}"/>
              </a:ext>
            </a:extLst>
          </p:cNvPr>
          <p:cNvSpPr txBox="1"/>
          <p:nvPr/>
        </p:nvSpPr>
        <p:spPr>
          <a:xfrm>
            <a:off x="510729" y="398607"/>
            <a:ext cx="55968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Agenda</a:t>
            </a:r>
          </a:p>
        </p:txBody>
      </p:sp>
    </p:spTree>
    <p:extLst>
      <p:ext uri="{BB962C8B-B14F-4D97-AF65-F5344CB8AC3E}">
        <p14:creationId xmlns:p14="http://schemas.microsoft.com/office/powerpoint/2010/main" val="381570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8CC50-2239-4145-B70A-A2FA374FE595}"/>
              </a:ext>
            </a:extLst>
          </p:cNvPr>
          <p:cNvSpPr txBox="1"/>
          <p:nvPr/>
        </p:nvSpPr>
        <p:spPr>
          <a:xfrm>
            <a:off x="1411574" y="1536174"/>
            <a:ext cx="936885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Now that we have our goals set-up, we can begin </a:t>
            </a:r>
            <a:r>
              <a:rPr kumimoji="0" lang="en-US" sz="4800" b="1" i="0" u="none" strike="noStrike" kern="1200" cap="none" spc="0" normalizeH="0" baseline="0" noProof="0" dirty="0">
                <a:ln>
                  <a:noFill/>
                </a:ln>
                <a:solidFill>
                  <a:schemeClr val="accent2"/>
                </a:solidFill>
                <a:effectLst/>
                <a:uLnTx/>
                <a:uFillTx/>
                <a:latin typeface="Calibri" panose="020F0502020204030204"/>
                <a:ea typeface="+mn-ea"/>
                <a:cs typeface="+mn-cs"/>
              </a:rPr>
              <a:t>analyze the effectiveness of our marketing efforts</a:t>
            </a:r>
          </a:p>
        </p:txBody>
      </p:sp>
    </p:spTree>
    <p:extLst>
      <p:ext uri="{BB962C8B-B14F-4D97-AF65-F5344CB8AC3E}">
        <p14:creationId xmlns:p14="http://schemas.microsoft.com/office/powerpoint/2010/main" val="32528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52A832D-AA6E-42B6-96E2-2505339A382C}"/>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Analysis </a:t>
            </a:r>
          </a:p>
        </p:txBody>
      </p:sp>
      <p:sp>
        <p:nvSpPr>
          <p:cNvPr id="8" name="TextBox 7">
            <a:extLst>
              <a:ext uri="{FF2B5EF4-FFF2-40B4-BE49-F238E27FC236}">
                <a16:creationId xmlns:a16="http://schemas.microsoft.com/office/drawing/2014/main" id="{BE0AA323-0A86-48C4-AB09-5FFAFD685CFC}"/>
              </a:ext>
            </a:extLst>
          </p:cNvPr>
          <p:cNvSpPr txBox="1"/>
          <p:nvPr/>
        </p:nvSpPr>
        <p:spPr>
          <a:xfrm>
            <a:off x="739857" y="1324797"/>
            <a:ext cx="67305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Marketing Channel Efficiency</a:t>
            </a:r>
            <a:endParaRPr kumimoji="0" lang="en-US" sz="20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918FDE-76C2-48A8-89FA-3C6ED124C15E}"/>
              </a:ext>
            </a:extLst>
          </p:cNvPr>
          <p:cNvSpPr txBox="1"/>
          <p:nvPr/>
        </p:nvSpPr>
        <p:spPr>
          <a:xfrm>
            <a:off x="1001322" y="1807917"/>
            <a:ext cx="898620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Which marketing channel is driving the most contact inquires?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Which marketing channel is driving the most consultations?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Which marketing campaigns (based on UTMs) are most effective on driving our website goals?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B3D339-4DF1-4676-8D1D-F602E3298758}"/>
              </a:ext>
            </a:extLst>
          </p:cNvPr>
          <p:cNvPicPr>
            <a:picLocks noChangeAspect="1"/>
          </p:cNvPicPr>
          <p:nvPr/>
        </p:nvPicPr>
        <p:blipFill>
          <a:blip r:embed="rId3"/>
          <a:stretch>
            <a:fillRect/>
          </a:stretch>
        </p:blipFill>
        <p:spPr>
          <a:xfrm>
            <a:off x="1933012" y="3654440"/>
            <a:ext cx="8545108" cy="27362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506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704D6AC-B09A-4446-9D92-5A80E245A489}"/>
              </a:ext>
            </a:extLst>
          </p:cNvPr>
          <p:cNvSpPr/>
          <p:nvPr/>
        </p:nvSpPr>
        <p:spPr>
          <a:xfrm>
            <a:off x="345485" y="1909583"/>
            <a:ext cx="11369056" cy="43858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CC9F9C3-8462-4B50-B2D6-4791366C3BA3}"/>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Analysis | Assisted Conversions</a:t>
            </a:r>
          </a:p>
        </p:txBody>
      </p:sp>
      <p:sp>
        <p:nvSpPr>
          <p:cNvPr id="13" name="TextBox 12">
            <a:extLst>
              <a:ext uri="{FF2B5EF4-FFF2-40B4-BE49-F238E27FC236}">
                <a16:creationId xmlns:a16="http://schemas.microsoft.com/office/drawing/2014/main" id="{BE5E3F1D-85F5-4315-BA15-8AD3313EA544}"/>
              </a:ext>
            </a:extLst>
          </p:cNvPr>
          <p:cNvSpPr txBox="1"/>
          <p:nvPr/>
        </p:nvSpPr>
        <p:spPr>
          <a:xfrm>
            <a:off x="739857" y="1324797"/>
            <a:ext cx="7281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How are the marketing channels working together?</a:t>
            </a:r>
            <a:endParaRPr kumimoji="0" lang="en-US" sz="20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8C6F369-041E-4DCB-8C04-06AAB0EEA680}"/>
              </a:ext>
            </a:extLst>
          </p:cNvPr>
          <p:cNvPicPr>
            <a:picLocks noChangeAspect="1"/>
          </p:cNvPicPr>
          <p:nvPr/>
        </p:nvPicPr>
        <p:blipFill>
          <a:blip r:embed="rId3"/>
          <a:stretch>
            <a:fillRect/>
          </a:stretch>
        </p:blipFill>
        <p:spPr>
          <a:xfrm>
            <a:off x="510729" y="2230501"/>
            <a:ext cx="11000987" cy="3801331"/>
          </a:xfrm>
          <a:prstGeom prst="rect">
            <a:avLst/>
          </a:prstGeom>
        </p:spPr>
      </p:pic>
    </p:spTree>
    <p:extLst>
      <p:ext uri="{BB962C8B-B14F-4D97-AF65-F5344CB8AC3E}">
        <p14:creationId xmlns:p14="http://schemas.microsoft.com/office/powerpoint/2010/main" val="394534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D75A3E5-FDB3-4524-BE1F-3C2558321D97}"/>
              </a:ext>
            </a:extLst>
          </p:cNvPr>
          <p:cNvSpPr/>
          <p:nvPr/>
        </p:nvSpPr>
        <p:spPr>
          <a:xfrm>
            <a:off x="385012" y="2229326"/>
            <a:ext cx="11329528" cy="38081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E34808-0E31-4924-B95B-E90E46B65D23}"/>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Analysis | Conversion Paths</a:t>
            </a:r>
          </a:p>
        </p:txBody>
      </p:sp>
      <p:sp>
        <p:nvSpPr>
          <p:cNvPr id="15" name="TextBox 14">
            <a:extLst>
              <a:ext uri="{FF2B5EF4-FFF2-40B4-BE49-F238E27FC236}">
                <a16:creationId xmlns:a16="http://schemas.microsoft.com/office/drawing/2014/main" id="{88413261-56F9-48A9-AAAD-283BC88974A9}"/>
              </a:ext>
            </a:extLst>
          </p:cNvPr>
          <p:cNvSpPr txBox="1"/>
          <p:nvPr/>
        </p:nvSpPr>
        <p:spPr>
          <a:xfrm>
            <a:off x="739857" y="1324797"/>
            <a:ext cx="7281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How are the marketing channels working together?</a:t>
            </a:r>
            <a:endParaRPr kumimoji="0" lang="en-US" sz="20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BCDB28C-4D31-45AB-87E1-216359D97AF4}"/>
              </a:ext>
            </a:extLst>
          </p:cNvPr>
          <p:cNvPicPr>
            <a:picLocks noChangeAspect="1"/>
          </p:cNvPicPr>
          <p:nvPr/>
        </p:nvPicPr>
        <p:blipFill>
          <a:blip r:embed="rId3"/>
          <a:stretch>
            <a:fillRect/>
          </a:stretch>
        </p:blipFill>
        <p:spPr>
          <a:xfrm>
            <a:off x="607432" y="2358001"/>
            <a:ext cx="10845161" cy="3489031"/>
          </a:xfrm>
          <a:prstGeom prst="rect">
            <a:avLst/>
          </a:prstGeom>
        </p:spPr>
      </p:pic>
    </p:spTree>
    <p:extLst>
      <p:ext uri="{BB962C8B-B14F-4D97-AF65-F5344CB8AC3E}">
        <p14:creationId xmlns:p14="http://schemas.microsoft.com/office/powerpoint/2010/main" val="65633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E0E2C65-1AFD-4736-A050-B8670371F6A2}"/>
              </a:ext>
            </a:extLst>
          </p:cNvPr>
          <p:cNvSpPr/>
          <p:nvPr/>
        </p:nvSpPr>
        <p:spPr>
          <a:xfrm>
            <a:off x="625643" y="2133600"/>
            <a:ext cx="10860496" cy="39497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CEB6E4B-111D-452F-B2E4-2A30A3556B72}"/>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Analysis | Demographics</a:t>
            </a:r>
          </a:p>
        </p:txBody>
      </p:sp>
      <p:sp>
        <p:nvSpPr>
          <p:cNvPr id="13" name="TextBox 12">
            <a:extLst>
              <a:ext uri="{FF2B5EF4-FFF2-40B4-BE49-F238E27FC236}">
                <a16:creationId xmlns:a16="http://schemas.microsoft.com/office/drawing/2014/main" id="{17F8D5C4-C258-4C14-B1F3-E83F0B0A5BA9}"/>
              </a:ext>
            </a:extLst>
          </p:cNvPr>
          <p:cNvSpPr txBox="1"/>
          <p:nvPr/>
        </p:nvSpPr>
        <p:spPr>
          <a:xfrm>
            <a:off x="739857" y="1324797"/>
            <a:ext cx="7281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How is my audience engaging with my goals?</a:t>
            </a:r>
            <a:endParaRPr kumimoji="0" lang="en-US" sz="20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AA9C02C6-FDFA-4B3A-9E48-7047B632DF78}"/>
              </a:ext>
            </a:extLst>
          </p:cNvPr>
          <p:cNvPicPr>
            <a:picLocks noChangeAspect="1"/>
          </p:cNvPicPr>
          <p:nvPr/>
        </p:nvPicPr>
        <p:blipFill>
          <a:blip r:embed="rId3"/>
          <a:stretch>
            <a:fillRect/>
          </a:stretch>
        </p:blipFill>
        <p:spPr>
          <a:xfrm>
            <a:off x="918389" y="2327911"/>
            <a:ext cx="10262773" cy="3610976"/>
          </a:xfrm>
          <a:prstGeom prst="rect">
            <a:avLst/>
          </a:prstGeom>
        </p:spPr>
      </p:pic>
    </p:spTree>
    <p:extLst>
      <p:ext uri="{BB962C8B-B14F-4D97-AF65-F5344CB8AC3E}">
        <p14:creationId xmlns:p14="http://schemas.microsoft.com/office/powerpoint/2010/main" val="224723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C9E4065-BF22-4C46-A759-EC34F6D20959}"/>
              </a:ext>
            </a:extLst>
          </p:cNvPr>
          <p:cNvSpPr/>
          <p:nvPr/>
        </p:nvSpPr>
        <p:spPr>
          <a:xfrm>
            <a:off x="1300471" y="2045407"/>
            <a:ext cx="9967391" cy="4345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062BFE2-EE50-42B9-982A-95D49819EB8F}"/>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Analysis | Audience Insights</a:t>
            </a:r>
          </a:p>
        </p:txBody>
      </p:sp>
      <p:sp>
        <p:nvSpPr>
          <p:cNvPr id="15" name="TextBox 14">
            <a:extLst>
              <a:ext uri="{FF2B5EF4-FFF2-40B4-BE49-F238E27FC236}">
                <a16:creationId xmlns:a16="http://schemas.microsoft.com/office/drawing/2014/main" id="{AF09B30E-7059-416B-B95D-F58F11657684}"/>
              </a:ext>
            </a:extLst>
          </p:cNvPr>
          <p:cNvSpPr txBox="1"/>
          <p:nvPr/>
        </p:nvSpPr>
        <p:spPr>
          <a:xfrm>
            <a:off x="739857" y="1324797"/>
            <a:ext cx="7281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How is my audience engaging with my goals?</a:t>
            </a:r>
            <a:endParaRPr kumimoji="0" lang="en-US" sz="20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B5B2E90-C893-450C-B4A2-56CE2D0C0594}"/>
              </a:ext>
            </a:extLst>
          </p:cNvPr>
          <p:cNvPicPr>
            <a:picLocks noChangeAspect="1"/>
          </p:cNvPicPr>
          <p:nvPr/>
        </p:nvPicPr>
        <p:blipFill>
          <a:blip r:embed="rId3"/>
          <a:stretch>
            <a:fillRect/>
          </a:stretch>
        </p:blipFill>
        <p:spPr>
          <a:xfrm>
            <a:off x="1558552" y="2212617"/>
            <a:ext cx="9419143" cy="4017415"/>
          </a:xfrm>
          <a:prstGeom prst="rect">
            <a:avLst/>
          </a:prstGeom>
        </p:spPr>
      </p:pic>
    </p:spTree>
    <p:extLst>
      <p:ext uri="{BB962C8B-B14F-4D97-AF65-F5344CB8AC3E}">
        <p14:creationId xmlns:p14="http://schemas.microsoft.com/office/powerpoint/2010/main" val="173331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D5AAE6E-E9E8-47E0-9F9D-0849E6467AD1}"/>
              </a:ext>
            </a:extLst>
          </p:cNvPr>
          <p:cNvSpPr/>
          <p:nvPr/>
        </p:nvSpPr>
        <p:spPr>
          <a:xfrm>
            <a:off x="1122950" y="2045407"/>
            <a:ext cx="10379205" cy="4056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0220CFC-E6BC-4B07-97B5-E2F36C843690}"/>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Analysis | SEO Insights</a:t>
            </a:r>
          </a:p>
        </p:txBody>
      </p:sp>
      <p:sp>
        <p:nvSpPr>
          <p:cNvPr id="13" name="TextBox 12">
            <a:extLst>
              <a:ext uri="{FF2B5EF4-FFF2-40B4-BE49-F238E27FC236}">
                <a16:creationId xmlns:a16="http://schemas.microsoft.com/office/drawing/2014/main" id="{E902A3DC-27C1-4D02-8AC2-669717CAA7ED}"/>
              </a:ext>
            </a:extLst>
          </p:cNvPr>
          <p:cNvSpPr txBox="1"/>
          <p:nvPr/>
        </p:nvSpPr>
        <p:spPr>
          <a:xfrm>
            <a:off x="739857" y="1324797"/>
            <a:ext cx="7281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Calibri" panose="020F0502020204030204"/>
                <a:ea typeface="+mn-ea"/>
                <a:cs typeface="+mn-cs"/>
              </a:rPr>
              <a:t>How are users finding my website organically?</a:t>
            </a:r>
            <a:endParaRPr kumimoji="0" lang="en-US" sz="20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F43C452-853C-4328-AA9E-0E10AEA5F877}"/>
              </a:ext>
            </a:extLst>
          </p:cNvPr>
          <p:cNvPicPr>
            <a:picLocks noChangeAspect="1"/>
          </p:cNvPicPr>
          <p:nvPr/>
        </p:nvPicPr>
        <p:blipFill>
          <a:blip r:embed="rId3"/>
          <a:stretch>
            <a:fillRect/>
          </a:stretch>
        </p:blipFill>
        <p:spPr>
          <a:xfrm>
            <a:off x="1245268" y="2230405"/>
            <a:ext cx="9967389" cy="3591852"/>
          </a:xfrm>
          <a:prstGeom prst="rect">
            <a:avLst/>
          </a:prstGeom>
        </p:spPr>
      </p:pic>
    </p:spTree>
    <p:extLst>
      <p:ext uri="{BB962C8B-B14F-4D97-AF65-F5344CB8AC3E}">
        <p14:creationId xmlns:p14="http://schemas.microsoft.com/office/powerpoint/2010/main" val="178338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Image result for theres something about mary ben stiller matt dillon">
            <a:extLst>
              <a:ext uri="{FF2B5EF4-FFF2-40B4-BE49-F238E27FC236}">
                <a16:creationId xmlns:a16="http://schemas.microsoft.com/office/drawing/2014/main" id="{CEC7FC68-904C-49C4-92BB-D0B92028F7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62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8CC50-2239-4145-B70A-A2FA374FE595}"/>
              </a:ext>
            </a:extLst>
          </p:cNvPr>
          <p:cNvSpPr txBox="1"/>
          <p:nvPr/>
        </p:nvSpPr>
        <p:spPr>
          <a:xfrm>
            <a:off x="1411574" y="1536174"/>
            <a:ext cx="936885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Once you’ve analyzed your campaign performance, you can begin to </a:t>
            </a:r>
            <a:r>
              <a:rPr kumimoji="0" lang="en-US" sz="4800" b="1" i="0" u="none" strike="noStrike" kern="1200" cap="none" spc="0" normalizeH="0" baseline="0" noProof="0" dirty="0">
                <a:ln>
                  <a:noFill/>
                </a:ln>
                <a:solidFill>
                  <a:schemeClr val="accent2"/>
                </a:solidFill>
                <a:effectLst/>
                <a:uLnTx/>
                <a:uFillTx/>
                <a:latin typeface="Calibri" panose="020F0502020204030204"/>
                <a:ea typeface="+mn-ea"/>
                <a:cs typeface="+mn-cs"/>
              </a:rPr>
              <a:t>formulate the actions and next steps for optimization</a:t>
            </a:r>
          </a:p>
        </p:txBody>
      </p:sp>
    </p:spTree>
    <p:extLst>
      <p:ext uri="{BB962C8B-B14F-4D97-AF65-F5344CB8AC3E}">
        <p14:creationId xmlns:p14="http://schemas.microsoft.com/office/powerpoint/2010/main" val="202329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901AFA-5648-4939-A584-6AF2E94227B2}"/>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What Did We Learn?</a:t>
            </a:r>
          </a:p>
        </p:txBody>
      </p:sp>
      <p:sp>
        <p:nvSpPr>
          <p:cNvPr id="12" name="TextBox 11">
            <a:extLst>
              <a:ext uri="{FF2B5EF4-FFF2-40B4-BE49-F238E27FC236}">
                <a16:creationId xmlns:a16="http://schemas.microsoft.com/office/drawing/2014/main" id="{0EBA953C-E2C1-40C7-A8EA-0484B7E62D7A}"/>
              </a:ext>
            </a:extLst>
          </p:cNvPr>
          <p:cNvSpPr txBox="1"/>
          <p:nvPr/>
        </p:nvSpPr>
        <p:spPr>
          <a:xfrm>
            <a:off x="805826" y="1615411"/>
            <a:ext cx="9672291"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Paid Search is great at driving leads and on-site conversions (calls, contact forms, consultations) but Display and Social Media are helping to drive Assisted Conversions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Creative ABC for our Facebook Ad Campaigns does a better job of driving consultations than Creative XYZ</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Blog Article ABC and XYZ are are helping with our our Organic Traffic performance and driving Design Services Brochure Downloads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Demographic of Females 35-44 are driving the majority of our consultations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Outdoor Enthusiasts tend to engage most often with our downloads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77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633342-ED42-D744-877A-32042AE94F86}"/>
              </a:ext>
            </a:extLst>
          </p:cNvPr>
          <p:cNvSpPr>
            <a:spLocks noGrp="1"/>
          </p:cNvSpPr>
          <p:nvPr>
            <p:ph type="ctrTitle"/>
          </p:nvPr>
        </p:nvSpPr>
        <p:spPr/>
        <p:txBody>
          <a:bodyPr/>
          <a:lstStyle/>
          <a:p>
            <a:endParaRPr lang="en-US"/>
          </a:p>
        </p:txBody>
      </p:sp>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F69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47A041D-0ABE-464F-9838-8D0D7E2A5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3693" y="2590077"/>
            <a:ext cx="1613069" cy="1762004"/>
          </a:xfrm>
          <a:prstGeom prst="rect">
            <a:avLst/>
          </a:prstGeom>
        </p:spPr>
      </p:pic>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05656" y="2585918"/>
            <a:ext cx="8148577"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Arial" panose="020B0604020202020204" pitchFamily="34" charset="0"/>
                <a:ea typeface="+mj-ea"/>
                <a:cs typeface="Helvetica"/>
              </a:rPr>
              <a:t>Setting the Foundation</a:t>
            </a:r>
          </a:p>
        </p:txBody>
      </p:sp>
    </p:spTree>
    <p:extLst>
      <p:ext uri="{BB962C8B-B14F-4D97-AF65-F5344CB8AC3E}">
        <p14:creationId xmlns:p14="http://schemas.microsoft.com/office/powerpoint/2010/main" val="85416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73FC339-6015-42D6-87C1-AE8C7D74238F}"/>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Creating an Action Plan</a:t>
            </a:r>
          </a:p>
        </p:txBody>
      </p:sp>
      <p:graphicFrame>
        <p:nvGraphicFramePr>
          <p:cNvPr id="8" name="Table 7">
            <a:extLst>
              <a:ext uri="{FF2B5EF4-FFF2-40B4-BE49-F238E27FC236}">
                <a16:creationId xmlns:a16="http://schemas.microsoft.com/office/drawing/2014/main" id="{74A5BDD8-ABEA-4EBF-AFC8-7E1A6E246967}"/>
              </a:ext>
            </a:extLst>
          </p:cNvPr>
          <p:cNvGraphicFramePr>
            <a:graphicFrameLocks noGrp="1"/>
          </p:cNvGraphicFramePr>
          <p:nvPr>
            <p:extLst>
              <p:ext uri="{D42A27DB-BD31-4B8C-83A1-F6EECF244321}">
                <p14:modId xmlns:p14="http://schemas.microsoft.com/office/powerpoint/2010/main" val="439978439"/>
              </p:ext>
            </p:extLst>
          </p:nvPr>
        </p:nvGraphicFramePr>
        <p:xfrm>
          <a:off x="1300480" y="1324797"/>
          <a:ext cx="9047691" cy="4754880"/>
        </p:xfrm>
        <a:graphic>
          <a:graphicData uri="http://schemas.openxmlformats.org/drawingml/2006/table">
            <a:tbl>
              <a:tblPr firstRow="1" bandRow="1">
                <a:tableStyleId>{5940675A-B579-460E-94D1-54222C63F5DA}</a:tableStyleId>
              </a:tblPr>
              <a:tblGrid>
                <a:gridCol w="2189986">
                  <a:extLst>
                    <a:ext uri="{9D8B030D-6E8A-4147-A177-3AD203B41FA5}">
                      <a16:colId xmlns:a16="http://schemas.microsoft.com/office/drawing/2014/main" val="2217892490"/>
                    </a:ext>
                  </a:extLst>
                </a:gridCol>
                <a:gridCol w="6857705">
                  <a:extLst>
                    <a:ext uri="{9D8B030D-6E8A-4147-A177-3AD203B41FA5}">
                      <a16:colId xmlns:a16="http://schemas.microsoft.com/office/drawing/2014/main" val="3037524790"/>
                    </a:ext>
                  </a:extLst>
                </a:gridCol>
              </a:tblGrid>
              <a:tr h="370840">
                <a:tc>
                  <a:txBody>
                    <a:bodyPr/>
                    <a:lstStyle/>
                    <a:p>
                      <a:r>
                        <a:rPr lang="en-US" sz="1800" b="1" dirty="0">
                          <a:solidFill>
                            <a:schemeClr val="accent2"/>
                          </a:solidFill>
                        </a:rPr>
                        <a:t>Objective(s)</a:t>
                      </a:r>
                    </a:p>
                  </a:txBody>
                  <a:tcPr anchor="ctr"/>
                </a:tc>
                <a:tc>
                  <a:txBody>
                    <a:bodyPr/>
                    <a:lstStyle/>
                    <a:p>
                      <a:pPr marL="342900" indent="-342900">
                        <a:buFont typeface="Arial" panose="020B0604020202020204" pitchFamily="34" charset="0"/>
                        <a:buChar char="•"/>
                      </a:pPr>
                      <a:r>
                        <a:rPr lang="en-US" sz="1800" dirty="0"/>
                        <a:t>Increase renovation and remodeling leads in their market area by 20% YOY in 2020</a:t>
                      </a:r>
                    </a:p>
                  </a:txBody>
                  <a:tcPr/>
                </a:tc>
                <a:extLst>
                  <a:ext uri="{0D108BD9-81ED-4DB2-BD59-A6C34878D82A}">
                    <a16:rowId xmlns:a16="http://schemas.microsoft.com/office/drawing/2014/main" val="268285279"/>
                  </a:ext>
                </a:extLst>
              </a:tr>
              <a:tr h="370840">
                <a:tc>
                  <a:txBody>
                    <a:bodyPr/>
                    <a:lstStyle/>
                    <a:p>
                      <a:r>
                        <a:rPr lang="en-US" sz="1800" b="1" dirty="0">
                          <a:solidFill>
                            <a:schemeClr val="accent2"/>
                          </a:solidFill>
                        </a:rPr>
                        <a:t>Initiatives</a:t>
                      </a:r>
                    </a:p>
                  </a:txBody>
                  <a:tcPr anchor="ctr"/>
                </a:tc>
                <a:tc>
                  <a:txBody>
                    <a:bodyPr/>
                    <a:lstStyle/>
                    <a:p>
                      <a:pPr marL="342900" indent="-342900">
                        <a:buFont typeface="Arial" panose="020B0604020202020204" pitchFamily="34" charset="0"/>
                        <a:buChar char="•"/>
                      </a:pPr>
                      <a:r>
                        <a:rPr lang="en-US" sz="1800" dirty="0"/>
                        <a:t>Paid Search Campaign</a:t>
                      </a:r>
                    </a:p>
                    <a:p>
                      <a:pPr marL="342900" indent="-342900">
                        <a:buFont typeface="Arial" panose="020B0604020202020204" pitchFamily="34" charset="0"/>
                        <a:buChar char="•"/>
                      </a:pPr>
                      <a:r>
                        <a:rPr lang="en-US" sz="1800" dirty="0"/>
                        <a:t>Facebook Ads</a:t>
                      </a:r>
                    </a:p>
                    <a:p>
                      <a:pPr marL="342900" indent="-342900">
                        <a:buFont typeface="Arial" panose="020B0604020202020204" pitchFamily="34" charset="0"/>
                        <a:buChar char="•"/>
                      </a:pPr>
                      <a:r>
                        <a:rPr lang="en-US" sz="1800" dirty="0"/>
                        <a:t>SEO (Content Creation)</a:t>
                      </a:r>
                    </a:p>
                    <a:p>
                      <a:pPr marL="342900" indent="-342900">
                        <a:buFont typeface="Arial" panose="020B0604020202020204" pitchFamily="34" charset="0"/>
                        <a:buChar char="•"/>
                      </a:pPr>
                      <a:r>
                        <a:rPr lang="en-US" sz="1800" dirty="0"/>
                        <a:t>Targeted Display Ads</a:t>
                      </a:r>
                    </a:p>
                  </a:txBody>
                  <a:tcPr/>
                </a:tc>
                <a:extLst>
                  <a:ext uri="{0D108BD9-81ED-4DB2-BD59-A6C34878D82A}">
                    <a16:rowId xmlns:a16="http://schemas.microsoft.com/office/drawing/2014/main" val="4051642775"/>
                  </a:ext>
                </a:extLst>
              </a:tr>
              <a:tr h="370840">
                <a:tc>
                  <a:txBody>
                    <a:bodyPr/>
                    <a:lstStyle/>
                    <a:p>
                      <a:r>
                        <a:rPr lang="en-US" sz="1800" b="1" dirty="0">
                          <a:solidFill>
                            <a:schemeClr val="accent2"/>
                          </a:solidFill>
                        </a:rPr>
                        <a:t>KPIs</a:t>
                      </a:r>
                    </a:p>
                  </a:txBody>
                  <a:tcPr anchor="ctr"/>
                </a:tc>
                <a:tc>
                  <a:txBody>
                    <a:bodyPr/>
                    <a:lstStyle/>
                    <a:p>
                      <a:pPr marL="285750" indent="-285750">
                        <a:buFont typeface="Arial" panose="020B0604020202020204" pitchFamily="34" charset="0"/>
                        <a:buChar char="•"/>
                      </a:pPr>
                      <a:r>
                        <a:rPr lang="en-US" sz="1800" dirty="0"/>
                        <a:t>Phone Leads  (Inquiry)</a:t>
                      </a:r>
                    </a:p>
                    <a:p>
                      <a:pPr marL="285750" indent="-285750">
                        <a:buFont typeface="Arial" panose="020B0604020202020204" pitchFamily="34" charset="0"/>
                        <a:buChar char="•"/>
                      </a:pPr>
                      <a:r>
                        <a:rPr lang="en-US" sz="1800" dirty="0"/>
                        <a:t>Contact Information Submission (Inquiry)</a:t>
                      </a:r>
                    </a:p>
                    <a:p>
                      <a:pPr marL="285750" indent="-285750">
                        <a:buFont typeface="Arial" panose="020B0604020202020204" pitchFamily="34" charset="0"/>
                        <a:buChar char="•"/>
                      </a:pPr>
                      <a:r>
                        <a:rPr lang="en-US" sz="1800" dirty="0"/>
                        <a:t>In-Person Consultation (High-Intent)</a:t>
                      </a:r>
                    </a:p>
                    <a:p>
                      <a:pPr marL="285750" indent="-285750">
                        <a:buFont typeface="Arial" panose="020B0604020202020204" pitchFamily="34" charset="0"/>
                        <a:buChar char="•"/>
                      </a:pPr>
                      <a:r>
                        <a:rPr lang="en-US" sz="1800" dirty="0"/>
                        <a:t>Remodel Contracts (Conversion)</a:t>
                      </a:r>
                    </a:p>
                  </a:txBody>
                  <a:tcPr/>
                </a:tc>
                <a:extLst>
                  <a:ext uri="{0D108BD9-81ED-4DB2-BD59-A6C34878D82A}">
                    <a16:rowId xmlns:a16="http://schemas.microsoft.com/office/drawing/2014/main" val="852925366"/>
                  </a:ext>
                </a:extLst>
              </a:tr>
              <a:tr h="370840">
                <a:tc>
                  <a:txBody>
                    <a:bodyPr/>
                    <a:lstStyle/>
                    <a:p>
                      <a:r>
                        <a:rPr lang="en-US" sz="1800" b="1" dirty="0">
                          <a:solidFill>
                            <a:schemeClr val="accent2"/>
                          </a:solidFill>
                        </a:rPr>
                        <a:t>Actions</a:t>
                      </a:r>
                    </a:p>
                  </a:txBody>
                  <a:tcPr anchor="ctr"/>
                </a:tc>
                <a:tc>
                  <a:txBody>
                    <a:bodyPr/>
                    <a:lstStyle/>
                    <a:p>
                      <a:pPr marL="285750" indent="-285750">
                        <a:buFont typeface="Arial" panose="020B0604020202020204" pitchFamily="34" charset="0"/>
                        <a:buChar char="•"/>
                      </a:pPr>
                      <a:r>
                        <a:rPr lang="en-US" sz="1800" dirty="0"/>
                        <a:t>Update Display creative to match include high performing designs from the Facebook Campaign </a:t>
                      </a:r>
                    </a:p>
                    <a:p>
                      <a:pPr marL="285750" indent="-285750">
                        <a:buFont typeface="Arial" panose="020B0604020202020204" pitchFamily="34" charset="0"/>
                        <a:buChar char="•"/>
                      </a:pPr>
                      <a:r>
                        <a:rPr lang="en-US" sz="1800" dirty="0"/>
                        <a:t>Increase FB and Display budgets by 10%</a:t>
                      </a:r>
                    </a:p>
                    <a:p>
                      <a:pPr marL="285750" indent="-285750">
                        <a:buFont typeface="Arial" panose="020B0604020202020204" pitchFamily="34" charset="0"/>
                        <a:buChar char="•"/>
                      </a:pPr>
                      <a:r>
                        <a:rPr lang="en-US" sz="1800" dirty="0"/>
                        <a:t>Use successful blog posts in the Facebook campaign </a:t>
                      </a:r>
                    </a:p>
                    <a:p>
                      <a:pPr marL="285750" indent="-285750">
                        <a:buFont typeface="Arial" panose="020B0604020202020204" pitchFamily="34" charset="0"/>
                        <a:buChar char="•"/>
                      </a:pPr>
                      <a:r>
                        <a:rPr lang="en-US" sz="1800" dirty="0"/>
                        <a:t>Update Display targeting to have greater share of budget focused on females 35-44 </a:t>
                      </a:r>
                    </a:p>
                  </a:txBody>
                  <a:tcPr/>
                </a:tc>
                <a:extLst>
                  <a:ext uri="{0D108BD9-81ED-4DB2-BD59-A6C34878D82A}">
                    <a16:rowId xmlns:a16="http://schemas.microsoft.com/office/drawing/2014/main" val="3677338588"/>
                  </a:ext>
                </a:extLst>
              </a:tr>
            </a:tbl>
          </a:graphicData>
        </a:graphic>
      </p:graphicFrame>
      <p:sp>
        <p:nvSpPr>
          <p:cNvPr id="9" name="Frame 8">
            <a:extLst>
              <a:ext uri="{FF2B5EF4-FFF2-40B4-BE49-F238E27FC236}">
                <a16:creationId xmlns:a16="http://schemas.microsoft.com/office/drawing/2014/main" id="{9FD7D3C3-292A-46EB-89A2-919CEA656F40}"/>
              </a:ext>
            </a:extLst>
          </p:cNvPr>
          <p:cNvSpPr/>
          <p:nvPr/>
        </p:nvSpPr>
        <p:spPr>
          <a:xfrm>
            <a:off x="1187117" y="4295901"/>
            <a:ext cx="9291003" cy="1878970"/>
          </a:xfrm>
          <a:prstGeom prst="frame">
            <a:avLst>
              <a:gd name="adj1" fmla="val 1756"/>
            </a:avLst>
          </a:prstGeom>
          <a:solidFill>
            <a:srgbClr val="EC202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89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633342-ED42-D744-877A-32042AE94F86}"/>
              </a:ext>
            </a:extLst>
          </p:cNvPr>
          <p:cNvSpPr>
            <a:spLocks noGrp="1"/>
          </p:cNvSpPr>
          <p:nvPr>
            <p:ph type="ctrTitle"/>
          </p:nvPr>
        </p:nvSpPr>
        <p:spPr/>
        <p:txBody>
          <a:bodyPr/>
          <a:lstStyle/>
          <a:p>
            <a:endParaRPr lang="en-US"/>
          </a:p>
        </p:txBody>
      </p:sp>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F69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47A041D-0ABE-464F-9838-8D0D7E2A5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3693" y="2590077"/>
            <a:ext cx="1613069" cy="1762004"/>
          </a:xfrm>
          <a:prstGeom prst="rect">
            <a:avLst/>
          </a:prstGeom>
        </p:spPr>
      </p:pic>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05656" y="2585918"/>
            <a:ext cx="8148577"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Arial" panose="020B0604020202020204" pitchFamily="34" charset="0"/>
                <a:ea typeface="+mj-ea"/>
                <a:cs typeface="Helvetica"/>
              </a:rPr>
              <a:t>Wrapping Up</a:t>
            </a:r>
          </a:p>
        </p:txBody>
      </p:sp>
    </p:spTree>
    <p:extLst>
      <p:ext uri="{BB962C8B-B14F-4D97-AF65-F5344CB8AC3E}">
        <p14:creationId xmlns:p14="http://schemas.microsoft.com/office/powerpoint/2010/main" val="161655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3BA54E3-296D-40BE-A83C-C7C35F3EFF4A}"/>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Remember…</a:t>
            </a:r>
          </a:p>
        </p:txBody>
      </p:sp>
      <p:sp>
        <p:nvSpPr>
          <p:cNvPr id="8" name="TextBox 7">
            <a:extLst>
              <a:ext uri="{FF2B5EF4-FFF2-40B4-BE49-F238E27FC236}">
                <a16:creationId xmlns:a16="http://schemas.microsoft.com/office/drawing/2014/main" id="{949CDDD5-77AB-44E1-8F4D-25592C7E27AC}"/>
              </a:ext>
            </a:extLst>
          </p:cNvPr>
          <p:cNvSpPr txBox="1"/>
          <p:nvPr/>
        </p:nvSpPr>
        <p:spPr>
          <a:xfrm>
            <a:off x="1171074" y="1828800"/>
            <a:ext cx="10555705"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Enable Advertising Features and have Product Linking Set-up</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Create a Measurement Framework to inform goal creation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Have context to your results (seasonality and trends)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Understand how the data is calculated</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Google Analytics is a Tool not a Solution! </a:t>
            </a:r>
          </a:p>
        </p:txBody>
      </p:sp>
    </p:spTree>
    <p:extLst>
      <p:ext uri="{BB962C8B-B14F-4D97-AF65-F5344CB8AC3E}">
        <p14:creationId xmlns:p14="http://schemas.microsoft.com/office/powerpoint/2010/main" val="124278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goodfellas">
            <a:extLst>
              <a:ext uri="{FF2B5EF4-FFF2-40B4-BE49-F238E27FC236}">
                <a16:creationId xmlns:a16="http://schemas.microsoft.com/office/drawing/2014/main" id="{A7EF688B-AA45-4C6A-9E7F-AA7710CFFC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97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633342-ED42-D744-877A-32042AE94F86}"/>
              </a:ext>
            </a:extLst>
          </p:cNvPr>
          <p:cNvSpPr>
            <a:spLocks noGrp="1"/>
          </p:cNvSpPr>
          <p:nvPr>
            <p:ph type="ctrTitle"/>
          </p:nvPr>
        </p:nvSpPr>
        <p:spPr/>
        <p:txBody>
          <a:bodyPr/>
          <a:lstStyle/>
          <a:p>
            <a:endParaRPr lang="en-US"/>
          </a:p>
        </p:txBody>
      </p:sp>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F69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47A041D-0ABE-464F-9838-8D0D7E2A5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3693" y="2590077"/>
            <a:ext cx="1613069" cy="1762004"/>
          </a:xfrm>
          <a:prstGeom prst="rect">
            <a:avLst/>
          </a:prstGeom>
        </p:spPr>
      </p:pic>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05656" y="2585918"/>
            <a:ext cx="8148577"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Arial" panose="020B0604020202020204" pitchFamily="34" charset="0"/>
                <a:ea typeface="+mj-ea"/>
                <a:cs typeface="Helvetica"/>
              </a:rPr>
              <a:t>QA</a:t>
            </a:r>
          </a:p>
        </p:txBody>
      </p:sp>
    </p:spTree>
    <p:extLst>
      <p:ext uri="{BB962C8B-B14F-4D97-AF65-F5344CB8AC3E}">
        <p14:creationId xmlns:p14="http://schemas.microsoft.com/office/powerpoint/2010/main" val="50339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1D745B-59F9-D241-9B2E-0C32D607C0C0}"/>
              </a:ext>
            </a:extLst>
          </p:cNvPr>
          <p:cNvSpPr txBox="1"/>
          <p:nvPr/>
        </p:nvSpPr>
        <p:spPr>
          <a:xfrm>
            <a:off x="1693817" y="1931726"/>
            <a:ext cx="8804365" cy="2215991"/>
          </a:xfrm>
          <a:prstGeom prst="rect">
            <a:avLst/>
          </a:prstGeom>
          <a:noFill/>
        </p:spPr>
        <p:txBody>
          <a:bodyPr wrap="square" rtlCol="0">
            <a:spAutoFit/>
          </a:bodyPr>
          <a:lstStyle/>
          <a:p>
            <a:pPr algn="ctr"/>
            <a:r>
              <a:rPr lang="en-US" sz="13800" dirty="0">
                <a:solidFill>
                  <a:schemeClr val="accent2"/>
                </a:solidFill>
                <a:latin typeface="DIN Alternate" panose="020B0500000000000000" pitchFamily="34" charset="77"/>
              </a:rPr>
              <a:t>.346</a:t>
            </a:r>
          </a:p>
        </p:txBody>
      </p:sp>
    </p:spTree>
    <p:extLst>
      <p:ext uri="{BB962C8B-B14F-4D97-AF65-F5344CB8AC3E}">
        <p14:creationId xmlns:p14="http://schemas.microsoft.com/office/powerpoint/2010/main" val="43800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FB6A-0272-6F46-A695-D6AD5D1A001B}"/>
              </a:ext>
            </a:extLst>
          </p:cNvPr>
          <p:cNvSpPr/>
          <p:nvPr/>
        </p:nvSpPr>
        <p:spPr>
          <a:xfrm>
            <a:off x="1880190" y="1019840"/>
            <a:ext cx="8431619" cy="5634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3F939AB-1175-A447-B8C5-48285D1B0B6E}"/>
              </a:ext>
            </a:extLst>
          </p:cNvPr>
          <p:cNvPicPr>
            <a:picLocks noChangeAspect="1"/>
          </p:cNvPicPr>
          <p:nvPr/>
        </p:nvPicPr>
        <p:blipFill>
          <a:blip r:embed="rId3"/>
          <a:stretch>
            <a:fillRect/>
          </a:stretch>
        </p:blipFill>
        <p:spPr>
          <a:xfrm>
            <a:off x="2050459" y="1142999"/>
            <a:ext cx="8013700" cy="5352901"/>
          </a:xfrm>
          <a:prstGeom prst="rect">
            <a:avLst/>
          </a:prstGeom>
        </p:spPr>
      </p:pic>
      <p:sp>
        <p:nvSpPr>
          <p:cNvPr id="6" name="TextBox 5">
            <a:extLst>
              <a:ext uri="{FF2B5EF4-FFF2-40B4-BE49-F238E27FC236}">
                <a16:creationId xmlns:a16="http://schemas.microsoft.com/office/drawing/2014/main" id="{ED6DC495-C8FC-A749-A40E-AE3DDAB2F68E}"/>
              </a:ext>
            </a:extLst>
          </p:cNvPr>
          <p:cNvSpPr txBox="1"/>
          <p:nvPr/>
        </p:nvSpPr>
        <p:spPr>
          <a:xfrm>
            <a:off x="1880190" y="274220"/>
            <a:ext cx="8431619" cy="646331"/>
          </a:xfrm>
          <a:prstGeom prst="rect">
            <a:avLst/>
          </a:prstGeom>
          <a:noFill/>
        </p:spPr>
        <p:txBody>
          <a:bodyPr wrap="square" rtlCol="0">
            <a:spAutoFit/>
          </a:bodyPr>
          <a:lstStyle/>
          <a:p>
            <a:pPr algn="ctr"/>
            <a:r>
              <a:rPr lang="en-US" sz="3600" dirty="0">
                <a:solidFill>
                  <a:schemeClr val="accent2"/>
                </a:solidFill>
                <a:latin typeface="DIN Alternate" panose="020B0500000000000000" pitchFamily="34" charset="77"/>
              </a:rPr>
              <a:t>2018 MLB Batting Champion</a:t>
            </a:r>
          </a:p>
        </p:txBody>
      </p:sp>
    </p:spTree>
    <p:extLst>
      <p:ext uri="{BB962C8B-B14F-4D97-AF65-F5344CB8AC3E}">
        <p14:creationId xmlns:p14="http://schemas.microsoft.com/office/powerpoint/2010/main" val="196865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C8459-7C49-C34A-9326-A66B2BE7541D}"/>
              </a:ext>
            </a:extLst>
          </p:cNvPr>
          <p:cNvPicPr>
            <a:picLocks noChangeAspect="1"/>
          </p:cNvPicPr>
          <p:nvPr/>
        </p:nvPicPr>
        <p:blipFill>
          <a:blip r:embed="rId3"/>
          <a:stretch>
            <a:fillRect/>
          </a:stretch>
        </p:blipFill>
        <p:spPr>
          <a:xfrm>
            <a:off x="3969718" y="1298786"/>
            <a:ext cx="4356065" cy="5038514"/>
          </a:xfrm>
          <a:prstGeom prst="rect">
            <a:avLst/>
          </a:prstGeom>
        </p:spPr>
      </p:pic>
      <p:sp>
        <p:nvSpPr>
          <p:cNvPr id="5" name="TextBox 4">
            <a:extLst>
              <a:ext uri="{FF2B5EF4-FFF2-40B4-BE49-F238E27FC236}">
                <a16:creationId xmlns:a16="http://schemas.microsoft.com/office/drawing/2014/main" id="{882BFB3A-9569-5644-8DC9-7CA3C097468E}"/>
              </a:ext>
            </a:extLst>
          </p:cNvPr>
          <p:cNvSpPr txBox="1"/>
          <p:nvPr/>
        </p:nvSpPr>
        <p:spPr>
          <a:xfrm>
            <a:off x="1880190" y="274220"/>
            <a:ext cx="8431619" cy="646331"/>
          </a:xfrm>
          <a:prstGeom prst="rect">
            <a:avLst/>
          </a:prstGeom>
          <a:noFill/>
        </p:spPr>
        <p:txBody>
          <a:bodyPr wrap="square" rtlCol="0">
            <a:spAutoFit/>
          </a:bodyPr>
          <a:lstStyle/>
          <a:p>
            <a:pPr algn="ctr"/>
            <a:r>
              <a:rPr lang="en-US" sz="3600" dirty="0">
                <a:solidFill>
                  <a:schemeClr val="accent2"/>
                </a:solidFill>
                <a:latin typeface="DIN Alternate" panose="020B0500000000000000" pitchFamily="34" charset="77"/>
              </a:rPr>
              <a:t>2018 AL Central Last Place Royals</a:t>
            </a:r>
          </a:p>
        </p:txBody>
      </p:sp>
    </p:spTree>
    <p:extLst>
      <p:ext uri="{BB962C8B-B14F-4D97-AF65-F5344CB8AC3E}">
        <p14:creationId xmlns:p14="http://schemas.microsoft.com/office/powerpoint/2010/main" val="131915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0B676F-B34C-1245-8F14-7EEA3DB19EE5}"/>
              </a:ext>
            </a:extLst>
          </p:cNvPr>
          <p:cNvSpPr/>
          <p:nvPr/>
        </p:nvSpPr>
        <p:spPr>
          <a:xfrm>
            <a:off x="1303455" y="2859614"/>
            <a:ext cx="9585091" cy="1138773"/>
          </a:xfrm>
          <a:prstGeom prst="rect">
            <a:avLst/>
          </a:prstGeom>
          <a:noFill/>
        </p:spPr>
        <p:txBody>
          <a:bodyPr wrap="square" lIns="121920" tIns="60960" rIns="121920" bIns="60960" anchor="ctr">
            <a:spAutoFit/>
          </a:bodyPr>
          <a:lstStyle/>
          <a:p>
            <a:pPr algn="ctr" defTabSz="609585"/>
            <a:r>
              <a:rPr lang="en-US" sz="6600" b="1" dirty="0">
                <a:ln w="0"/>
                <a:solidFill>
                  <a:schemeClr val="accent2"/>
                </a:solidFill>
                <a:latin typeface="Arial" panose="020B0604020202020204" pitchFamily="34" charset="0"/>
                <a:cs typeface="Arial" panose="020B0604020202020204" pitchFamily="34" charset="0"/>
              </a:rPr>
              <a:t>Context &amp; Relevancy</a:t>
            </a:r>
          </a:p>
        </p:txBody>
      </p:sp>
    </p:spTree>
    <p:extLst>
      <p:ext uri="{BB962C8B-B14F-4D97-AF65-F5344CB8AC3E}">
        <p14:creationId xmlns:p14="http://schemas.microsoft.com/office/powerpoint/2010/main" val="28161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653C3FD8-2158-0844-BE29-F1CB31E4709D}"/>
              </a:ext>
            </a:extLst>
          </p:cNvPr>
          <p:cNvSpPr txBox="1">
            <a:spLocks/>
          </p:cNvSpPr>
          <p:nvPr/>
        </p:nvSpPr>
        <p:spPr>
          <a:xfrm>
            <a:off x="121746" y="6539903"/>
            <a:ext cx="5177184" cy="330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Cambria" panose="02040503050406030204" pitchFamily="18" charset="0"/>
                <a:ea typeface="Adobe Fan Heiti Std B" panose="020B07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A D V A N C E   M E D I A   N E W   Y O R K</a:t>
            </a:r>
          </a:p>
        </p:txBody>
      </p:sp>
      <p:cxnSp>
        <p:nvCxnSpPr>
          <p:cNvPr id="37" name="Straight Connector 36">
            <a:extLst>
              <a:ext uri="{FF2B5EF4-FFF2-40B4-BE49-F238E27FC236}">
                <a16:creationId xmlns:a16="http://schemas.microsoft.com/office/drawing/2014/main" id="{D4E8C8A5-78E6-984A-B094-4E14F03FBE5F}"/>
              </a:ext>
            </a:extLst>
          </p:cNvPr>
          <p:cNvCxnSpPr>
            <a:cxnSpLocks/>
          </p:cNvCxnSpPr>
          <p:nvPr/>
        </p:nvCxnSpPr>
        <p:spPr>
          <a:xfrm flipV="1">
            <a:off x="3233531" y="6623044"/>
            <a:ext cx="8713663" cy="149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F8EA6D-5306-1C47-AB4F-955CCBF480A4}"/>
              </a:ext>
            </a:extLst>
          </p:cNvPr>
          <p:cNvCxnSpPr>
            <a:cxnSpLocks/>
          </p:cNvCxnSpPr>
          <p:nvPr/>
        </p:nvCxnSpPr>
        <p:spPr>
          <a:xfrm flipV="1">
            <a:off x="11947194" y="1196343"/>
            <a:ext cx="0" cy="5429616"/>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71CE86-FC44-47FB-AC7F-65079DD5D800}"/>
              </a:ext>
            </a:extLst>
          </p:cNvPr>
          <p:cNvSpPr txBox="1"/>
          <p:nvPr/>
        </p:nvSpPr>
        <p:spPr>
          <a:xfrm>
            <a:off x="510729" y="398607"/>
            <a:ext cx="9967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Metrics Breakdown</a:t>
            </a:r>
          </a:p>
        </p:txBody>
      </p:sp>
      <p:sp>
        <p:nvSpPr>
          <p:cNvPr id="9" name="TextBox 8">
            <a:extLst>
              <a:ext uri="{FF2B5EF4-FFF2-40B4-BE49-F238E27FC236}">
                <a16:creationId xmlns:a16="http://schemas.microsoft.com/office/drawing/2014/main" id="{A5405B04-2442-4554-BF9B-4AE966B3D9A4}"/>
              </a:ext>
            </a:extLst>
          </p:cNvPr>
          <p:cNvSpPr txBox="1"/>
          <p:nvPr/>
        </p:nvSpPr>
        <p:spPr>
          <a:xfrm>
            <a:off x="739857" y="1324797"/>
            <a:ext cx="67305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Calibri" panose="020F0502020204030204"/>
                <a:ea typeface="+mn-ea"/>
                <a:cs typeface="+mn-cs"/>
              </a:rPr>
              <a:t>Metrics Requiring Context &amp; Relevancy</a:t>
            </a:r>
            <a:endParaRPr kumimoji="0" lang="en-US"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9C1286D-0527-4E61-9338-E6693E394204}"/>
              </a:ext>
            </a:extLst>
          </p:cNvPr>
          <p:cNvSpPr txBox="1"/>
          <p:nvPr/>
        </p:nvSpPr>
        <p:spPr>
          <a:xfrm>
            <a:off x="8808845" y="1848017"/>
            <a:ext cx="3019352" cy="5016758"/>
          </a:xfrm>
          <a:prstGeom prst="rect">
            <a:avLst/>
          </a:prstGeom>
          <a:noFill/>
        </p:spPr>
        <p:txBody>
          <a:bodyPr wrap="square" rtlCol="0">
            <a:spAutoFit/>
          </a:bodyPr>
          <a:lstStyle/>
          <a:p>
            <a:pPr>
              <a:defRPr/>
            </a:pPr>
            <a:r>
              <a:rPr lang="en-US" sz="4000" b="1" dirty="0">
                <a:solidFill>
                  <a:prstClr val="black">
                    <a:lumMod val="65000"/>
                    <a:lumOff val="35000"/>
                  </a:prstClr>
                </a:solidFill>
              </a:rPr>
              <a:t>Bounce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a:defRPr/>
            </a:pPr>
            <a:r>
              <a:rPr lang="en-US" sz="4000" b="1" dirty="0">
                <a:solidFill>
                  <a:prstClr val="black">
                    <a:lumMod val="65000"/>
                    <a:lumOff val="35000"/>
                  </a:prstClr>
                </a:solidFill>
              </a:rPr>
              <a:t>Pages /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Time On 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E14A15A-FDAA-43AD-AC36-84B5041A6A0A}"/>
              </a:ext>
            </a:extLst>
          </p:cNvPr>
          <p:cNvPicPr>
            <a:picLocks noChangeAspect="1"/>
          </p:cNvPicPr>
          <p:nvPr/>
        </p:nvPicPr>
        <p:blipFill>
          <a:blip r:embed="rId3"/>
          <a:stretch>
            <a:fillRect/>
          </a:stretch>
        </p:blipFill>
        <p:spPr>
          <a:xfrm>
            <a:off x="363803" y="2412705"/>
            <a:ext cx="7800189" cy="27117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9747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8123F90FC75F44A0D5495D60A06877" ma:contentTypeVersion="4" ma:contentTypeDescription="Create a new document." ma:contentTypeScope="" ma:versionID="3c7092f4622958b107967d8f04dfa6d8">
  <xsd:schema xmlns:xsd="http://www.w3.org/2001/XMLSchema" xmlns:xs="http://www.w3.org/2001/XMLSchema" xmlns:p="http://schemas.microsoft.com/office/2006/metadata/properties" xmlns:ns2="dbf2ee9f-24a2-47db-9801-6bc99c7af73d" xmlns:ns3="f42960fb-b484-4979-973c-8c9b2c6576a3" targetNamespace="http://schemas.microsoft.com/office/2006/metadata/properties" ma:root="true" ma:fieldsID="fd334e11e9d42a2e4446eaed62ad1f77" ns2:_="" ns3:_="">
    <xsd:import namespace="dbf2ee9f-24a2-47db-9801-6bc99c7af73d"/>
    <xsd:import namespace="f42960fb-b484-4979-973c-8c9b2c6576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f2ee9f-24a2-47db-9801-6bc99c7af7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2960fb-b484-4979-973c-8c9b2c6576a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9E0BB39-2F0A-46A7-B228-9C739F3F0C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f2ee9f-24a2-47db-9801-6bc99c7af73d"/>
    <ds:schemaRef ds:uri="f42960fb-b484-4979-973c-8c9b2c6576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97F139-1B6F-4F12-8B5C-41DA62248FBE}">
  <ds:schemaRefs>
    <ds:schemaRef ds:uri="http://schemas.microsoft.com/sharepoint/v3/contenttype/forms"/>
  </ds:schemaRefs>
</ds:datastoreItem>
</file>

<file path=customXml/itemProps3.xml><?xml version="1.0" encoding="utf-8"?>
<ds:datastoreItem xmlns:ds="http://schemas.openxmlformats.org/officeDocument/2006/customXml" ds:itemID="{DCE70001-6001-45C9-9A58-110A835054B8}">
  <ds:schemaRefs>
    <ds:schemaRef ds:uri="dbf2ee9f-24a2-47db-9801-6bc99c7af73d"/>
    <ds:schemaRef ds:uri="f42960fb-b484-4979-973c-8c9b2c6576a3"/>
    <ds:schemaRef ds:uri="http://schemas.microsoft.com/office/2006/documentManagement/type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3580</Words>
  <Application>Microsoft Office PowerPoint</Application>
  <PresentationFormat>Widescreen</PresentationFormat>
  <Paragraphs>316</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DIN Alternate</vt:lpstr>
      <vt:lpstr>Wingdings</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Dylan Carpenter</dc:creator>
  <cp:lastModifiedBy>Dylan Carpenter</cp:lastModifiedBy>
  <cp:revision>2</cp:revision>
  <dcterms:created xsi:type="dcterms:W3CDTF">2019-09-26T00:56:39Z</dcterms:created>
  <dcterms:modified xsi:type="dcterms:W3CDTF">2019-09-26T01:01:27Z</dcterms:modified>
</cp:coreProperties>
</file>