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1"/>
  </p:sldMasterIdLst>
  <p:notesMasterIdLst>
    <p:notesMasterId r:id="rId37"/>
  </p:notesMasterIdLst>
  <p:sldIdLst>
    <p:sldId id="256" r:id="rId2"/>
    <p:sldId id="295" r:id="rId3"/>
    <p:sldId id="323" r:id="rId4"/>
    <p:sldId id="312" r:id="rId5"/>
    <p:sldId id="313" r:id="rId6"/>
    <p:sldId id="309" r:id="rId7"/>
    <p:sldId id="311" r:id="rId8"/>
    <p:sldId id="296" r:id="rId9"/>
    <p:sldId id="297" r:id="rId10"/>
    <p:sldId id="318" r:id="rId11"/>
    <p:sldId id="319" r:id="rId12"/>
    <p:sldId id="320" r:id="rId13"/>
    <p:sldId id="321" r:id="rId14"/>
    <p:sldId id="322" r:id="rId15"/>
    <p:sldId id="314" r:id="rId16"/>
    <p:sldId id="315" r:id="rId17"/>
    <p:sldId id="316" r:id="rId18"/>
    <p:sldId id="324" r:id="rId19"/>
    <p:sldId id="299" r:id="rId20"/>
    <p:sldId id="326" r:id="rId21"/>
    <p:sldId id="300" r:id="rId22"/>
    <p:sldId id="325" r:id="rId23"/>
    <p:sldId id="301" r:id="rId24"/>
    <p:sldId id="327" r:id="rId25"/>
    <p:sldId id="302" r:id="rId26"/>
    <p:sldId id="328" r:id="rId27"/>
    <p:sldId id="303" r:id="rId28"/>
    <p:sldId id="329" r:id="rId29"/>
    <p:sldId id="304" r:id="rId30"/>
    <p:sldId id="305" r:id="rId31"/>
    <p:sldId id="306" r:id="rId32"/>
    <p:sldId id="330" r:id="rId33"/>
    <p:sldId id="331" r:id="rId34"/>
    <p:sldId id="317" r:id="rId35"/>
    <p:sldId id="282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mily Carroll" initials="EC" lastIdx="7" clrIdx="0">
    <p:extLst>
      <p:ext uri="{19B8F6BF-5375-455C-9EA6-DF929625EA0E}">
        <p15:presenceInfo xmlns:p15="http://schemas.microsoft.com/office/powerpoint/2012/main" userId="ea57b7b207d2ccd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1E1E"/>
    <a:srgbClr val="364C94"/>
    <a:srgbClr val="727272"/>
    <a:srgbClr val="E6E6E6"/>
    <a:srgbClr val="E6E6AB"/>
    <a:srgbClr val="4086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388" autoAdjust="0"/>
    <p:restoredTop sz="95332" autoAdjust="0"/>
  </p:normalViewPr>
  <p:slideViewPr>
    <p:cSldViewPr snapToGrid="0">
      <p:cViewPr>
        <p:scale>
          <a:sx n="66" d="100"/>
          <a:sy n="66" d="100"/>
        </p:scale>
        <p:origin x="1373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EE7DDF4-5C96-4877-874C-E8C43C8783B7}" type="doc">
      <dgm:prSet loTypeId="urn:microsoft.com/office/officeart/2005/8/layout/hProcess9" loCatId="process" qsTypeId="urn:microsoft.com/office/officeart/2005/8/quickstyle/simple1" qsCatId="simple" csTypeId="urn:microsoft.com/office/officeart/2005/8/colors/accent0_2" csCatId="mainScheme" phldr="1"/>
      <dgm:spPr/>
    </dgm:pt>
    <dgm:pt modelId="{0D34DE4F-62D7-402C-991B-150BE7B9425F}">
      <dgm:prSet phldrT="[Text]" custT="1"/>
      <dgm:spPr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endParaRPr lang="en-US" sz="2200" b="1" dirty="0" smtClean="0">
            <a:solidFill>
              <a:schemeClr val="tx1"/>
            </a:solidFill>
            <a:latin typeface="Segoe UI" panose="020B0502040204020203" pitchFamily="34" charset="0"/>
            <a:ea typeface="Tahoma" panose="020B0604030504040204" pitchFamily="34" charset="0"/>
            <a:cs typeface="Segoe UI" panose="020B0502040204020203" pitchFamily="34" charset="0"/>
          </a:endParaRPr>
        </a:p>
        <a:p>
          <a:endParaRPr lang="en-US" sz="2200" b="1" dirty="0" smtClean="0">
            <a:solidFill>
              <a:schemeClr val="tx1"/>
            </a:solidFill>
            <a:latin typeface="Segoe UI" panose="020B0502040204020203" pitchFamily="34" charset="0"/>
            <a:ea typeface="Tahoma" panose="020B0604030504040204" pitchFamily="34" charset="0"/>
            <a:cs typeface="Segoe UI" panose="020B0502040204020203" pitchFamily="34" charset="0"/>
          </a:endParaRPr>
        </a:p>
        <a:p>
          <a:r>
            <a:rPr lang="en-US" sz="2200" b="1" dirty="0" smtClean="0">
              <a:solidFill>
                <a:schemeClr val="tx1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rPr>
            <a:t>Publish</a:t>
          </a:r>
          <a:endParaRPr lang="en-US" sz="2200" b="1" dirty="0">
            <a:solidFill>
              <a:schemeClr val="tx1"/>
            </a:solidFill>
            <a:latin typeface="Segoe UI" panose="020B0502040204020203" pitchFamily="34" charset="0"/>
            <a:ea typeface="Tahoma" panose="020B0604030504040204" pitchFamily="34" charset="0"/>
            <a:cs typeface="Segoe UI" panose="020B0502040204020203" pitchFamily="34" charset="0"/>
          </a:endParaRPr>
        </a:p>
      </dgm:t>
    </dgm:pt>
    <dgm:pt modelId="{9F4E5922-CFC3-4332-BBB2-AAED549BF3BF}" type="parTrans" cxnId="{6C13E1DD-A709-4B13-A6BE-1ECF0AA47C3B}">
      <dgm:prSet/>
      <dgm:spPr/>
      <dgm:t>
        <a:bodyPr/>
        <a:lstStyle/>
        <a:p>
          <a:endParaRPr lang="en-US" sz="2200">
            <a:solidFill>
              <a:schemeClr val="tx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55853B6D-51AC-4268-9E98-A66627AEB34B}" type="sibTrans" cxnId="{6C13E1DD-A709-4B13-A6BE-1ECF0AA47C3B}">
      <dgm:prSet/>
      <dgm:spPr/>
      <dgm:t>
        <a:bodyPr/>
        <a:lstStyle/>
        <a:p>
          <a:endParaRPr lang="en-US" sz="2200">
            <a:solidFill>
              <a:schemeClr val="tx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CAB6196A-296B-4C22-8AA7-50312464B02E}">
      <dgm:prSet phldrT="[Text]" custT="1"/>
      <dgm:spPr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endParaRPr lang="en-US" sz="2200" b="1" dirty="0" smtClean="0">
            <a:solidFill>
              <a:schemeClr val="tx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  <a:p>
          <a:endParaRPr lang="en-US" sz="2200" b="1" dirty="0" smtClean="0">
            <a:solidFill>
              <a:schemeClr val="tx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  <a:p>
          <a:r>
            <a:rPr lang="en-US" sz="2200" b="1" dirty="0" smtClean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rPr>
            <a:t>Find</a:t>
          </a:r>
        </a:p>
      </dgm:t>
    </dgm:pt>
    <dgm:pt modelId="{2467DA21-B1A7-4931-B214-C129330F8592}" type="parTrans" cxnId="{CE8BB70E-91A1-493C-BD5D-B186CF9F8923}">
      <dgm:prSet/>
      <dgm:spPr/>
      <dgm:t>
        <a:bodyPr/>
        <a:lstStyle/>
        <a:p>
          <a:endParaRPr lang="en-US" sz="2200">
            <a:solidFill>
              <a:schemeClr val="tx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D54DE25E-2900-43EC-829D-893C262147A5}" type="sibTrans" cxnId="{CE8BB70E-91A1-493C-BD5D-B186CF9F8923}">
      <dgm:prSet/>
      <dgm:spPr/>
      <dgm:t>
        <a:bodyPr/>
        <a:lstStyle/>
        <a:p>
          <a:endParaRPr lang="en-US" sz="2200">
            <a:solidFill>
              <a:schemeClr val="tx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8858F682-8F89-4131-9AEB-0D8BBF352411}">
      <dgm:prSet phldrT="[Text]" custT="1"/>
      <dgm:spPr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endParaRPr lang="en-US" sz="2200" b="1" dirty="0" smtClean="0">
            <a:solidFill>
              <a:schemeClr val="tx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  <a:p>
          <a:endParaRPr lang="en-US" sz="2200" b="1" dirty="0" smtClean="0">
            <a:solidFill>
              <a:schemeClr val="tx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  <a:p>
          <a:r>
            <a:rPr lang="en-US" sz="2200" b="1" dirty="0" smtClean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rPr>
            <a:t>Trust</a:t>
          </a:r>
        </a:p>
      </dgm:t>
    </dgm:pt>
    <dgm:pt modelId="{E2BF4A35-653F-4A0B-9D48-BBF2ADD1A052}" type="parTrans" cxnId="{D17A8C3B-FC5F-4B7D-AAE0-FA99DA243563}">
      <dgm:prSet/>
      <dgm:spPr/>
      <dgm:t>
        <a:bodyPr/>
        <a:lstStyle/>
        <a:p>
          <a:endParaRPr lang="en-US" sz="2200">
            <a:solidFill>
              <a:schemeClr val="tx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46C638EB-FB63-4A6F-8B17-A66C026136BB}" type="sibTrans" cxnId="{D17A8C3B-FC5F-4B7D-AAE0-FA99DA243563}">
      <dgm:prSet/>
      <dgm:spPr/>
      <dgm:t>
        <a:bodyPr/>
        <a:lstStyle/>
        <a:p>
          <a:endParaRPr lang="en-US" sz="2200">
            <a:solidFill>
              <a:schemeClr val="tx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14031A09-C8AA-42E5-8829-1CE736A74763}">
      <dgm:prSet custT="1"/>
      <dgm:spPr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endParaRPr lang="en-US" sz="2200" b="1" dirty="0" smtClean="0">
            <a:solidFill>
              <a:schemeClr val="tx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  <a:p>
          <a:endParaRPr lang="en-US" sz="2200" b="1" dirty="0" smtClean="0">
            <a:solidFill>
              <a:schemeClr val="tx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  <a:p>
          <a:r>
            <a:rPr lang="en-US" sz="2200" b="1" dirty="0" smtClean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rPr>
            <a:t>Action</a:t>
          </a:r>
          <a:endParaRPr lang="en-US" sz="2200" b="1" dirty="0">
            <a:solidFill>
              <a:schemeClr val="tx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B65D7458-A779-4B54-92A0-288DA252DD01}" type="parTrans" cxnId="{9D9639A8-CA5A-4EE1-B0FE-5C6B0ECA7C65}">
      <dgm:prSet/>
      <dgm:spPr/>
      <dgm:t>
        <a:bodyPr/>
        <a:lstStyle/>
        <a:p>
          <a:endParaRPr lang="en-US" sz="2200">
            <a:solidFill>
              <a:schemeClr val="tx1"/>
            </a:solidFill>
          </a:endParaRPr>
        </a:p>
      </dgm:t>
    </dgm:pt>
    <dgm:pt modelId="{C8C7B900-21A1-41D4-A7CD-0115F8F6B82A}" type="sibTrans" cxnId="{9D9639A8-CA5A-4EE1-B0FE-5C6B0ECA7C65}">
      <dgm:prSet/>
      <dgm:spPr/>
      <dgm:t>
        <a:bodyPr/>
        <a:lstStyle/>
        <a:p>
          <a:endParaRPr lang="en-US" sz="2200">
            <a:solidFill>
              <a:schemeClr val="tx1"/>
            </a:solidFill>
          </a:endParaRPr>
        </a:p>
      </dgm:t>
    </dgm:pt>
    <dgm:pt modelId="{041341FE-2A14-46B8-88DD-82222F9FB4F3}">
      <dgm:prSet custT="1"/>
      <dgm:spPr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endParaRPr lang="en-US" sz="2200" b="1" dirty="0" smtClean="0">
            <a:solidFill>
              <a:schemeClr val="tx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  <a:p>
          <a:endParaRPr lang="en-US" sz="2200" b="1" dirty="0" smtClean="0">
            <a:solidFill>
              <a:schemeClr val="tx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  <a:p>
          <a:r>
            <a:rPr lang="en-US" sz="2200" b="1" dirty="0" smtClean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rPr>
            <a:t>Value</a:t>
          </a:r>
        </a:p>
      </dgm:t>
    </dgm:pt>
    <dgm:pt modelId="{CCC372C4-CCCA-451F-AE88-5C4ABF2C0707}" type="parTrans" cxnId="{9EB69679-7575-4FD7-BFEC-11E10A969FBA}">
      <dgm:prSet/>
      <dgm:spPr/>
      <dgm:t>
        <a:bodyPr/>
        <a:lstStyle/>
        <a:p>
          <a:endParaRPr lang="en-US" sz="2200">
            <a:solidFill>
              <a:schemeClr val="tx1"/>
            </a:solidFill>
          </a:endParaRPr>
        </a:p>
      </dgm:t>
    </dgm:pt>
    <dgm:pt modelId="{3B694EB7-26F7-451E-AB54-9BF1077DD829}" type="sibTrans" cxnId="{9EB69679-7575-4FD7-BFEC-11E10A969FBA}">
      <dgm:prSet/>
      <dgm:spPr/>
      <dgm:t>
        <a:bodyPr/>
        <a:lstStyle/>
        <a:p>
          <a:endParaRPr lang="en-US" sz="2200">
            <a:solidFill>
              <a:schemeClr val="tx1"/>
            </a:solidFill>
          </a:endParaRPr>
        </a:p>
      </dgm:t>
    </dgm:pt>
    <dgm:pt modelId="{07D38883-33FF-4B32-8607-7C110C80129F}">
      <dgm:prSet custT="1"/>
      <dgm:spPr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endParaRPr lang="en-US" sz="2200" b="1" dirty="0" smtClean="0">
            <a:solidFill>
              <a:schemeClr val="tx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  <a:p>
          <a:endParaRPr lang="en-US" sz="2200" b="1" dirty="0" smtClean="0">
            <a:solidFill>
              <a:schemeClr val="tx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  <a:p>
          <a:r>
            <a:rPr lang="en-US" sz="2200" b="1" dirty="0" smtClean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rPr>
            <a:t>Solution</a:t>
          </a:r>
        </a:p>
      </dgm:t>
    </dgm:pt>
    <dgm:pt modelId="{0CC256CF-9598-4011-B2F7-121F9A30A65E}" type="parTrans" cxnId="{5B4098F3-F666-47A5-9EB9-57B15CAA86E9}">
      <dgm:prSet/>
      <dgm:spPr/>
      <dgm:t>
        <a:bodyPr/>
        <a:lstStyle/>
        <a:p>
          <a:endParaRPr lang="en-US" sz="2200"/>
        </a:p>
      </dgm:t>
    </dgm:pt>
    <dgm:pt modelId="{668CB798-817D-4388-A41E-2C92FF0F429B}" type="sibTrans" cxnId="{5B4098F3-F666-47A5-9EB9-57B15CAA86E9}">
      <dgm:prSet/>
      <dgm:spPr/>
      <dgm:t>
        <a:bodyPr/>
        <a:lstStyle/>
        <a:p>
          <a:endParaRPr lang="en-US" sz="2200"/>
        </a:p>
      </dgm:t>
    </dgm:pt>
    <dgm:pt modelId="{AFE9C6F1-FCB2-4959-9EBE-450CDF9FE731}" type="pres">
      <dgm:prSet presAssocID="{DEE7DDF4-5C96-4877-874C-E8C43C8783B7}" presName="CompostProcess" presStyleCnt="0">
        <dgm:presLayoutVars>
          <dgm:dir/>
          <dgm:resizeHandles val="exact"/>
        </dgm:presLayoutVars>
      </dgm:prSet>
      <dgm:spPr/>
    </dgm:pt>
    <dgm:pt modelId="{5A57197B-3AA6-4086-BD15-FC11C13366BB}" type="pres">
      <dgm:prSet presAssocID="{DEE7DDF4-5C96-4877-874C-E8C43C8783B7}" presName="arrow" presStyleLbl="bgShp" presStyleIdx="0" presStyleCnt="1"/>
      <dgm:spPr>
        <a:solidFill>
          <a:srgbClr val="364C94"/>
        </a:solidFill>
      </dgm:spPr>
    </dgm:pt>
    <dgm:pt modelId="{446AA7A4-501E-4FB4-82CD-9EAF12E89041}" type="pres">
      <dgm:prSet presAssocID="{DEE7DDF4-5C96-4877-874C-E8C43C8783B7}" presName="linearProcess" presStyleCnt="0"/>
      <dgm:spPr/>
    </dgm:pt>
    <dgm:pt modelId="{09B0BCF4-D764-44AC-B176-A232FDFBBFA9}" type="pres">
      <dgm:prSet presAssocID="{0D34DE4F-62D7-402C-991B-150BE7B9425F}" presName="text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4AECC28-DCDB-48CA-A080-F213A810BAA4}" type="pres">
      <dgm:prSet presAssocID="{55853B6D-51AC-4268-9E98-A66627AEB34B}" presName="sibTrans" presStyleCnt="0"/>
      <dgm:spPr/>
    </dgm:pt>
    <dgm:pt modelId="{9EB6AE88-3457-47EB-ADA8-1B4022C555F5}" type="pres">
      <dgm:prSet presAssocID="{CAB6196A-296B-4C22-8AA7-50312464B02E}" presName="text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ECC1C3-07E1-4210-BBA4-6B179DF5B3F2}" type="pres">
      <dgm:prSet presAssocID="{D54DE25E-2900-43EC-829D-893C262147A5}" presName="sibTrans" presStyleCnt="0"/>
      <dgm:spPr/>
    </dgm:pt>
    <dgm:pt modelId="{3B555278-B266-46E4-98DA-AC20489D3229}" type="pres">
      <dgm:prSet presAssocID="{8858F682-8F89-4131-9AEB-0D8BBF352411}" presName="text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84F923-CE11-4864-BE86-63F9BC7BD4EF}" type="pres">
      <dgm:prSet presAssocID="{46C638EB-FB63-4A6F-8B17-A66C026136BB}" presName="sibTrans" presStyleCnt="0"/>
      <dgm:spPr/>
    </dgm:pt>
    <dgm:pt modelId="{C0664BE1-BA20-4E34-9591-1AC87456F1BC}" type="pres">
      <dgm:prSet presAssocID="{041341FE-2A14-46B8-88DD-82222F9FB4F3}" presName="text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73626B-949E-423F-AE39-A877B0ED85AD}" type="pres">
      <dgm:prSet presAssocID="{3B694EB7-26F7-451E-AB54-9BF1077DD829}" presName="sibTrans" presStyleCnt="0"/>
      <dgm:spPr/>
    </dgm:pt>
    <dgm:pt modelId="{E771DF5C-4C1A-4416-8722-4BE810BE2949}" type="pres">
      <dgm:prSet presAssocID="{07D38883-33FF-4B32-8607-7C110C80129F}" presName="text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9F0FB6-7D86-4680-B01F-5486B779A8E6}" type="pres">
      <dgm:prSet presAssocID="{668CB798-817D-4388-A41E-2C92FF0F429B}" presName="sibTrans" presStyleCnt="0"/>
      <dgm:spPr/>
    </dgm:pt>
    <dgm:pt modelId="{7A79FD28-F015-4F5D-9374-F3353DEA2684}" type="pres">
      <dgm:prSet presAssocID="{14031A09-C8AA-42E5-8829-1CE736A74763}" presName="text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D9639A8-CA5A-4EE1-B0FE-5C6B0ECA7C65}" srcId="{DEE7DDF4-5C96-4877-874C-E8C43C8783B7}" destId="{14031A09-C8AA-42E5-8829-1CE736A74763}" srcOrd="5" destOrd="0" parTransId="{B65D7458-A779-4B54-92A0-288DA252DD01}" sibTransId="{C8C7B900-21A1-41D4-A7CD-0115F8F6B82A}"/>
    <dgm:cxn modelId="{D17A8C3B-FC5F-4B7D-AAE0-FA99DA243563}" srcId="{DEE7DDF4-5C96-4877-874C-E8C43C8783B7}" destId="{8858F682-8F89-4131-9AEB-0D8BBF352411}" srcOrd="2" destOrd="0" parTransId="{E2BF4A35-653F-4A0B-9D48-BBF2ADD1A052}" sibTransId="{46C638EB-FB63-4A6F-8B17-A66C026136BB}"/>
    <dgm:cxn modelId="{B252B739-59B8-4F17-90CE-79298A9D3364}" type="presOf" srcId="{07D38883-33FF-4B32-8607-7C110C80129F}" destId="{E771DF5C-4C1A-4416-8722-4BE810BE2949}" srcOrd="0" destOrd="0" presId="urn:microsoft.com/office/officeart/2005/8/layout/hProcess9"/>
    <dgm:cxn modelId="{6C13E1DD-A709-4B13-A6BE-1ECF0AA47C3B}" srcId="{DEE7DDF4-5C96-4877-874C-E8C43C8783B7}" destId="{0D34DE4F-62D7-402C-991B-150BE7B9425F}" srcOrd="0" destOrd="0" parTransId="{9F4E5922-CFC3-4332-BBB2-AAED549BF3BF}" sibTransId="{55853B6D-51AC-4268-9E98-A66627AEB34B}"/>
    <dgm:cxn modelId="{9EB69679-7575-4FD7-BFEC-11E10A969FBA}" srcId="{DEE7DDF4-5C96-4877-874C-E8C43C8783B7}" destId="{041341FE-2A14-46B8-88DD-82222F9FB4F3}" srcOrd="3" destOrd="0" parTransId="{CCC372C4-CCCA-451F-AE88-5C4ABF2C0707}" sibTransId="{3B694EB7-26F7-451E-AB54-9BF1077DD829}"/>
    <dgm:cxn modelId="{2D2A0A8E-B345-4AB8-B64A-425724F8B662}" type="presOf" srcId="{DEE7DDF4-5C96-4877-874C-E8C43C8783B7}" destId="{AFE9C6F1-FCB2-4959-9EBE-450CDF9FE731}" srcOrd="0" destOrd="0" presId="urn:microsoft.com/office/officeart/2005/8/layout/hProcess9"/>
    <dgm:cxn modelId="{F982C44B-10DB-4846-A86E-76A4B00BDB25}" type="presOf" srcId="{0D34DE4F-62D7-402C-991B-150BE7B9425F}" destId="{09B0BCF4-D764-44AC-B176-A232FDFBBFA9}" srcOrd="0" destOrd="0" presId="urn:microsoft.com/office/officeart/2005/8/layout/hProcess9"/>
    <dgm:cxn modelId="{CE8BB70E-91A1-493C-BD5D-B186CF9F8923}" srcId="{DEE7DDF4-5C96-4877-874C-E8C43C8783B7}" destId="{CAB6196A-296B-4C22-8AA7-50312464B02E}" srcOrd="1" destOrd="0" parTransId="{2467DA21-B1A7-4931-B214-C129330F8592}" sibTransId="{D54DE25E-2900-43EC-829D-893C262147A5}"/>
    <dgm:cxn modelId="{352150D5-B374-4ADA-B9A2-384458ACC0A5}" type="presOf" srcId="{14031A09-C8AA-42E5-8829-1CE736A74763}" destId="{7A79FD28-F015-4F5D-9374-F3353DEA2684}" srcOrd="0" destOrd="0" presId="urn:microsoft.com/office/officeart/2005/8/layout/hProcess9"/>
    <dgm:cxn modelId="{0EC1D027-EB51-435F-9D43-977C5A68E76E}" type="presOf" srcId="{8858F682-8F89-4131-9AEB-0D8BBF352411}" destId="{3B555278-B266-46E4-98DA-AC20489D3229}" srcOrd="0" destOrd="0" presId="urn:microsoft.com/office/officeart/2005/8/layout/hProcess9"/>
    <dgm:cxn modelId="{5B4098F3-F666-47A5-9EB9-57B15CAA86E9}" srcId="{DEE7DDF4-5C96-4877-874C-E8C43C8783B7}" destId="{07D38883-33FF-4B32-8607-7C110C80129F}" srcOrd="4" destOrd="0" parTransId="{0CC256CF-9598-4011-B2F7-121F9A30A65E}" sibTransId="{668CB798-817D-4388-A41E-2C92FF0F429B}"/>
    <dgm:cxn modelId="{E2CB954E-2ACA-40FD-A916-5A6E0FEDFB78}" type="presOf" srcId="{CAB6196A-296B-4C22-8AA7-50312464B02E}" destId="{9EB6AE88-3457-47EB-ADA8-1B4022C555F5}" srcOrd="0" destOrd="0" presId="urn:microsoft.com/office/officeart/2005/8/layout/hProcess9"/>
    <dgm:cxn modelId="{4025232A-2045-4A91-9F5D-BB3412AD553F}" type="presOf" srcId="{041341FE-2A14-46B8-88DD-82222F9FB4F3}" destId="{C0664BE1-BA20-4E34-9591-1AC87456F1BC}" srcOrd="0" destOrd="0" presId="urn:microsoft.com/office/officeart/2005/8/layout/hProcess9"/>
    <dgm:cxn modelId="{BEFBC29A-FD34-4063-B231-40692A20B244}" type="presParOf" srcId="{AFE9C6F1-FCB2-4959-9EBE-450CDF9FE731}" destId="{5A57197B-3AA6-4086-BD15-FC11C13366BB}" srcOrd="0" destOrd="0" presId="urn:microsoft.com/office/officeart/2005/8/layout/hProcess9"/>
    <dgm:cxn modelId="{38D34BE8-016F-4D16-A39F-C5E53F8505BD}" type="presParOf" srcId="{AFE9C6F1-FCB2-4959-9EBE-450CDF9FE731}" destId="{446AA7A4-501E-4FB4-82CD-9EAF12E89041}" srcOrd="1" destOrd="0" presId="urn:microsoft.com/office/officeart/2005/8/layout/hProcess9"/>
    <dgm:cxn modelId="{2A8A82AE-3FD9-4966-8947-A5A5AD804879}" type="presParOf" srcId="{446AA7A4-501E-4FB4-82CD-9EAF12E89041}" destId="{09B0BCF4-D764-44AC-B176-A232FDFBBFA9}" srcOrd="0" destOrd="0" presId="urn:microsoft.com/office/officeart/2005/8/layout/hProcess9"/>
    <dgm:cxn modelId="{F31CBFE5-AC17-4B7F-8368-7034CBB89686}" type="presParOf" srcId="{446AA7A4-501E-4FB4-82CD-9EAF12E89041}" destId="{D4AECC28-DCDB-48CA-A080-F213A810BAA4}" srcOrd="1" destOrd="0" presId="urn:microsoft.com/office/officeart/2005/8/layout/hProcess9"/>
    <dgm:cxn modelId="{0FEE1E9B-CF44-48C9-B2AC-A5BCFE6C0547}" type="presParOf" srcId="{446AA7A4-501E-4FB4-82CD-9EAF12E89041}" destId="{9EB6AE88-3457-47EB-ADA8-1B4022C555F5}" srcOrd="2" destOrd="0" presId="urn:microsoft.com/office/officeart/2005/8/layout/hProcess9"/>
    <dgm:cxn modelId="{338C7AB8-10CB-4DFE-B7D6-3F1C9CE983FC}" type="presParOf" srcId="{446AA7A4-501E-4FB4-82CD-9EAF12E89041}" destId="{13ECC1C3-07E1-4210-BBA4-6B179DF5B3F2}" srcOrd="3" destOrd="0" presId="urn:microsoft.com/office/officeart/2005/8/layout/hProcess9"/>
    <dgm:cxn modelId="{8A91AC9B-C9AB-4FD0-AA09-74111C153839}" type="presParOf" srcId="{446AA7A4-501E-4FB4-82CD-9EAF12E89041}" destId="{3B555278-B266-46E4-98DA-AC20489D3229}" srcOrd="4" destOrd="0" presId="urn:microsoft.com/office/officeart/2005/8/layout/hProcess9"/>
    <dgm:cxn modelId="{14E3B2E9-67DA-40F2-9763-80812E49CC7C}" type="presParOf" srcId="{446AA7A4-501E-4FB4-82CD-9EAF12E89041}" destId="{AA84F923-CE11-4864-BE86-63F9BC7BD4EF}" srcOrd="5" destOrd="0" presId="urn:microsoft.com/office/officeart/2005/8/layout/hProcess9"/>
    <dgm:cxn modelId="{0FB5B8E4-F42A-4FE4-A8EF-958819CE7D1D}" type="presParOf" srcId="{446AA7A4-501E-4FB4-82CD-9EAF12E89041}" destId="{C0664BE1-BA20-4E34-9591-1AC87456F1BC}" srcOrd="6" destOrd="0" presId="urn:microsoft.com/office/officeart/2005/8/layout/hProcess9"/>
    <dgm:cxn modelId="{1CB8A45E-9307-4062-851D-67C4ADD915D4}" type="presParOf" srcId="{446AA7A4-501E-4FB4-82CD-9EAF12E89041}" destId="{6B73626B-949E-423F-AE39-A877B0ED85AD}" srcOrd="7" destOrd="0" presId="urn:microsoft.com/office/officeart/2005/8/layout/hProcess9"/>
    <dgm:cxn modelId="{5EC11C3F-C6AC-4407-9144-E79E92ADD079}" type="presParOf" srcId="{446AA7A4-501E-4FB4-82CD-9EAF12E89041}" destId="{E771DF5C-4C1A-4416-8722-4BE810BE2949}" srcOrd="8" destOrd="0" presId="urn:microsoft.com/office/officeart/2005/8/layout/hProcess9"/>
    <dgm:cxn modelId="{39A08197-5B11-4116-8F31-54DB3BD42A45}" type="presParOf" srcId="{446AA7A4-501E-4FB4-82CD-9EAF12E89041}" destId="{5D9F0FB6-7D86-4680-B01F-5486B779A8E6}" srcOrd="9" destOrd="0" presId="urn:microsoft.com/office/officeart/2005/8/layout/hProcess9"/>
    <dgm:cxn modelId="{C3AA40EF-58BE-495E-8098-A73CB92B1772}" type="presParOf" srcId="{446AA7A4-501E-4FB4-82CD-9EAF12E89041}" destId="{7A79FD28-F015-4F5D-9374-F3353DEA2684}" srcOrd="1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EE7DDF4-5C96-4877-874C-E8C43C8783B7}" type="doc">
      <dgm:prSet loTypeId="urn:microsoft.com/office/officeart/2005/8/layout/hProcess9" loCatId="process" qsTypeId="urn:microsoft.com/office/officeart/2005/8/quickstyle/simple1" qsCatId="simple" csTypeId="urn:microsoft.com/office/officeart/2005/8/colors/accent0_2" csCatId="mainScheme" phldr="1"/>
      <dgm:spPr/>
    </dgm:pt>
    <dgm:pt modelId="{0D34DE4F-62D7-402C-991B-150BE7B9425F}">
      <dgm:prSet phldrT="[Text]" custT="1"/>
      <dgm:spPr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endParaRPr lang="en-US" sz="2500" b="1" dirty="0" smtClean="0">
            <a:solidFill>
              <a:schemeClr val="tx1"/>
            </a:solidFill>
            <a:latin typeface="Segoe UI" panose="020B0502040204020203" pitchFamily="34" charset="0"/>
            <a:ea typeface="Tahoma" panose="020B0604030504040204" pitchFamily="34" charset="0"/>
            <a:cs typeface="Segoe UI" panose="020B0502040204020203" pitchFamily="34" charset="0"/>
          </a:endParaRPr>
        </a:p>
        <a:p>
          <a:endParaRPr lang="en-US" sz="2200" b="1" dirty="0" smtClean="0">
            <a:solidFill>
              <a:schemeClr val="tx1"/>
            </a:solidFill>
            <a:latin typeface="Segoe UI" panose="020B0502040204020203" pitchFamily="34" charset="0"/>
            <a:ea typeface="Tahoma" panose="020B0604030504040204" pitchFamily="34" charset="0"/>
            <a:cs typeface="Segoe UI" panose="020B0502040204020203" pitchFamily="34" charset="0"/>
          </a:endParaRPr>
        </a:p>
        <a:p>
          <a:r>
            <a:rPr lang="en-US" sz="2200" b="1" dirty="0" smtClean="0">
              <a:solidFill>
                <a:schemeClr val="tx1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rPr>
            <a:t>Never Published</a:t>
          </a:r>
          <a:endParaRPr lang="en-US" sz="2200" b="1" dirty="0">
            <a:solidFill>
              <a:schemeClr val="tx1"/>
            </a:solidFill>
            <a:latin typeface="Segoe UI" panose="020B0502040204020203" pitchFamily="34" charset="0"/>
            <a:ea typeface="Tahoma" panose="020B0604030504040204" pitchFamily="34" charset="0"/>
            <a:cs typeface="Segoe UI" panose="020B0502040204020203" pitchFamily="34" charset="0"/>
          </a:endParaRPr>
        </a:p>
      </dgm:t>
    </dgm:pt>
    <dgm:pt modelId="{9F4E5922-CFC3-4332-BBB2-AAED549BF3BF}" type="parTrans" cxnId="{6C13E1DD-A709-4B13-A6BE-1ECF0AA47C3B}">
      <dgm:prSet/>
      <dgm:spPr/>
      <dgm:t>
        <a:bodyPr/>
        <a:lstStyle/>
        <a:p>
          <a:endParaRPr lang="en-US" sz="2500">
            <a:solidFill>
              <a:schemeClr val="tx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55853B6D-51AC-4268-9E98-A66627AEB34B}" type="sibTrans" cxnId="{6C13E1DD-A709-4B13-A6BE-1ECF0AA47C3B}">
      <dgm:prSet/>
      <dgm:spPr/>
      <dgm:t>
        <a:bodyPr/>
        <a:lstStyle/>
        <a:p>
          <a:endParaRPr lang="en-US" sz="2500">
            <a:solidFill>
              <a:schemeClr val="tx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41341FE-2A14-46B8-88DD-82222F9FB4F3}">
      <dgm:prSet custT="1"/>
      <dgm:spPr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endParaRPr lang="en-US" sz="2200" b="1" dirty="0" smtClean="0">
            <a:solidFill>
              <a:schemeClr val="tx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  <a:p>
          <a:endParaRPr lang="en-US" sz="2200" b="1" dirty="0" smtClean="0">
            <a:solidFill>
              <a:schemeClr val="tx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  <a:p>
          <a:r>
            <a:rPr lang="en-US" sz="2200" b="1" dirty="0" smtClean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rPr>
            <a:t>Not valuable</a:t>
          </a:r>
        </a:p>
      </dgm:t>
    </dgm:pt>
    <dgm:pt modelId="{CCC372C4-CCCA-451F-AE88-5C4ABF2C0707}" type="parTrans" cxnId="{9EB69679-7575-4FD7-BFEC-11E10A969FBA}">
      <dgm:prSet/>
      <dgm:spPr/>
      <dgm:t>
        <a:bodyPr/>
        <a:lstStyle/>
        <a:p>
          <a:endParaRPr lang="en-US" sz="2500">
            <a:solidFill>
              <a:schemeClr val="tx1"/>
            </a:solidFill>
          </a:endParaRPr>
        </a:p>
      </dgm:t>
    </dgm:pt>
    <dgm:pt modelId="{3B694EB7-26F7-451E-AB54-9BF1077DD829}" type="sibTrans" cxnId="{9EB69679-7575-4FD7-BFEC-11E10A969FBA}">
      <dgm:prSet/>
      <dgm:spPr/>
      <dgm:t>
        <a:bodyPr/>
        <a:lstStyle/>
        <a:p>
          <a:endParaRPr lang="en-US" sz="2500">
            <a:solidFill>
              <a:schemeClr val="tx1"/>
            </a:solidFill>
          </a:endParaRPr>
        </a:p>
      </dgm:t>
    </dgm:pt>
    <dgm:pt modelId="{07D38883-33FF-4B32-8607-7C110C80129F}">
      <dgm:prSet custT="1"/>
      <dgm:spPr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endParaRPr lang="en-US" sz="2200" b="1" dirty="0" smtClean="0">
            <a:solidFill>
              <a:schemeClr val="tx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  <a:p>
          <a:endParaRPr lang="en-US" sz="2200" b="1" dirty="0" smtClean="0">
            <a:solidFill>
              <a:schemeClr val="tx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  <a:p>
          <a:r>
            <a:rPr lang="en-US" sz="2200" b="1" dirty="0" smtClean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rPr>
            <a:t>No Answers</a:t>
          </a:r>
        </a:p>
      </dgm:t>
    </dgm:pt>
    <dgm:pt modelId="{0CC256CF-9598-4011-B2F7-121F9A30A65E}" type="parTrans" cxnId="{5B4098F3-F666-47A5-9EB9-57B15CAA86E9}">
      <dgm:prSet/>
      <dgm:spPr/>
      <dgm:t>
        <a:bodyPr/>
        <a:lstStyle/>
        <a:p>
          <a:endParaRPr lang="en-US" sz="2500"/>
        </a:p>
      </dgm:t>
    </dgm:pt>
    <dgm:pt modelId="{668CB798-817D-4388-A41E-2C92FF0F429B}" type="sibTrans" cxnId="{5B4098F3-F666-47A5-9EB9-57B15CAA86E9}">
      <dgm:prSet/>
      <dgm:spPr/>
      <dgm:t>
        <a:bodyPr/>
        <a:lstStyle/>
        <a:p>
          <a:endParaRPr lang="en-US" sz="2500"/>
        </a:p>
      </dgm:t>
    </dgm:pt>
    <dgm:pt modelId="{CAB6196A-296B-4C22-8AA7-50312464B02E}">
      <dgm:prSet phldrT="[Text]" custT="1"/>
      <dgm:spPr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endParaRPr lang="en-US" sz="2200" b="1" dirty="0" smtClean="0">
            <a:solidFill>
              <a:schemeClr val="tx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  <a:p>
          <a:endParaRPr lang="en-US" sz="2200" b="1" dirty="0" smtClean="0">
            <a:solidFill>
              <a:schemeClr val="tx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  <a:p>
          <a:r>
            <a:rPr lang="en-US" sz="2200" b="1" dirty="0" smtClean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rPr>
            <a:t>Not optimized</a:t>
          </a:r>
        </a:p>
      </dgm:t>
    </dgm:pt>
    <dgm:pt modelId="{D54DE25E-2900-43EC-829D-893C262147A5}" type="sibTrans" cxnId="{CE8BB70E-91A1-493C-BD5D-B186CF9F8923}">
      <dgm:prSet/>
      <dgm:spPr/>
      <dgm:t>
        <a:bodyPr/>
        <a:lstStyle/>
        <a:p>
          <a:endParaRPr lang="en-US" sz="2500">
            <a:solidFill>
              <a:schemeClr val="tx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2467DA21-B1A7-4931-B214-C129330F8592}" type="parTrans" cxnId="{CE8BB70E-91A1-493C-BD5D-B186CF9F8923}">
      <dgm:prSet/>
      <dgm:spPr/>
      <dgm:t>
        <a:bodyPr/>
        <a:lstStyle/>
        <a:p>
          <a:endParaRPr lang="en-US" sz="2500">
            <a:solidFill>
              <a:schemeClr val="tx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14031A09-C8AA-42E5-8829-1CE736A74763}">
      <dgm:prSet custT="1"/>
      <dgm:spPr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endParaRPr lang="en-US" sz="2200" b="1" dirty="0" smtClean="0">
            <a:solidFill>
              <a:schemeClr val="tx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  <a:p>
          <a:endParaRPr lang="en-US" sz="2200" b="1" dirty="0" smtClean="0">
            <a:solidFill>
              <a:schemeClr val="tx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  <a:p>
          <a:r>
            <a:rPr lang="en-US" sz="2200" b="1" dirty="0" smtClean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rPr>
            <a:t>Exit</a:t>
          </a:r>
          <a:endParaRPr lang="en-US" sz="2200" b="1" dirty="0">
            <a:solidFill>
              <a:schemeClr val="tx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C8C7B900-21A1-41D4-A7CD-0115F8F6B82A}" type="sibTrans" cxnId="{9D9639A8-CA5A-4EE1-B0FE-5C6B0ECA7C65}">
      <dgm:prSet/>
      <dgm:spPr/>
      <dgm:t>
        <a:bodyPr/>
        <a:lstStyle/>
        <a:p>
          <a:endParaRPr lang="en-US" sz="2500">
            <a:solidFill>
              <a:schemeClr val="tx1"/>
            </a:solidFill>
          </a:endParaRPr>
        </a:p>
      </dgm:t>
    </dgm:pt>
    <dgm:pt modelId="{B65D7458-A779-4B54-92A0-288DA252DD01}" type="parTrans" cxnId="{9D9639A8-CA5A-4EE1-B0FE-5C6B0ECA7C65}">
      <dgm:prSet/>
      <dgm:spPr/>
      <dgm:t>
        <a:bodyPr/>
        <a:lstStyle/>
        <a:p>
          <a:endParaRPr lang="en-US" sz="2500">
            <a:solidFill>
              <a:schemeClr val="tx1"/>
            </a:solidFill>
          </a:endParaRPr>
        </a:p>
      </dgm:t>
    </dgm:pt>
    <dgm:pt modelId="{8858F682-8F89-4131-9AEB-0D8BBF352411}">
      <dgm:prSet phldrT="[Text]" custT="1"/>
      <dgm:spPr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endParaRPr lang="en-US" sz="2200" b="1" dirty="0" smtClean="0">
            <a:solidFill>
              <a:schemeClr val="tx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  <a:p>
          <a:endParaRPr lang="en-US" sz="2200" b="1" dirty="0" smtClean="0">
            <a:solidFill>
              <a:schemeClr val="tx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  <a:p>
          <a:r>
            <a:rPr lang="en-US" sz="2200" b="1" dirty="0" smtClean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rPr>
            <a:t>Too salesy</a:t>
          </a:r>
        </a:p>
      </dgm:t>
    </dgm:pt>
    <dgm:pt modelId="{46C638EB-FB63-4A6F-8B17-A66C026136BB}" type="sibTrans" cxnId="{D17A8C3B-FC5F-4B7D-AAE0-FA99DA243563}">
      <dgm:prSet/>
      <dgm:spPr/>
      <dgm:t>
        <a:bodyPr/>
        <a:lstStyle/>
        <a:p>
          <a:endParaRPr lang="en-US" sz="2500">
            <a:solidFill>
              <a:schemeClr val="tx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E2BF4A35-653F-4A0B-9D48-BBF2ADD1A052}" type="parTrans" cxnId="{D17A8C3B-FC5F-4B7D-AAE0-FA99DA243563}">
      <dgm:prSet/>
      <dgm:spPr/>
      <dgm:t>
        <a:bodyPr/>
        <a:lstStyle/>
        <a:p>
          <a:endParaRPr lang="en-US" sz="2500">
            <a:solidFill>
              <a:schemeClr val="tx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FE9C6F1-FCB2-4959-9EBE-450CDF9FE731}" type="pres">
      <dgm:prSet presAssocID="{DEE7DDF4-5C96-4877-874C-E8C43C8783B7}" presName="CompostProcess" presStyleCnt="0">
        <dgm:presLayoutVars>
          <dgm:dir/>
          <dgm:resizeHandles val="exact"/>
        </dgm:presLayoutVars>
      </dgm:prSet>
      <dgm:spPr/>
    </dgm:pt>
    <dgm:pt modelId="{5A57197B-3AA6-4086-BD15-FC11C13366BB}" type="pres">
      <dgm:prSet presAssocID="{DEE7DDF4-5C96-4877-874C-E8C43C8783B7}" presName="arrow" presStyleLbl="bgShp" presStyleIdx="0" presStyleCnt="1"/>
      <dgm:spPr>
        <a:solidFill>
          <a:srgbClr val="C00000"/>
        </a:solidFill>
      </dgm:spPr>
    </dgm:pt>
    <dgm:pt modelId="{446AA7A4-501E-4FB4-82CD-9EAF12E89041}" type="pres">
      <dgm:prSet presAssocID="{DEE7DDF4-5C96-4877-874C-E8C43C8783B7}" presName="linearProcess" presStyleCnt="0"/>
      <dgm:spPr/>
    </dgm:pt>
    <dgm:pt modelId="{09B0BCF4-D764-44AC-B176-A232FDFBBFA9}" type="pres">
      <dgm:prSet presAssocID="{0D34DE4F-62D7-402C-991B-150BE7B9425F}" presName="text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4AECC28-DCDB-48CA-A080-F213A810BAA4}" type="pres">
      <dgm:prSet presAssocID="{55853B6D-51AC-4268-9E98-A66627AEB34B}" presName="sibTrans" presStyleCnt="0"/>
      <dgm:spPr/>
    </dgm:pt>
    <dgm:pt modelId="{9EB6AE88-3457-47EB-ADA8-1B4022C555F5}" type="pres">
      <dgm:prSet presAssocID="{CAB6196A-296B-4C22-8AA7-50312464B02E}" presName="text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ECC1C3-07E1-4210-BBA4-6B179DF5B3F2}" type="pres">
      <dgm:prSet presAssocID="{D54DE25E-2900-43EC-829D-893C262147A5}" presName="sibTrans" presStyleCnt="0"/>
      <dgm:spPr/>
    </dgm:pt>
    <dgm:pt modelId="{3B555278-B266-46E4-98DA-AC20489D3229}" type="pres">
      <dgm:prSet presAssocID="{8858F682-8F89-4131-9AEB-0D8BBF352411}" presName="text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84F923-CE11-4864-BE86-63F9BC7BD4EF}" type="pres">
      <dgm:prSet presAssocID="{46C638EB-FB63-4A6F-8B17-A66C026136BB}" presName="sibTrans" presStyleCnt="0"/>
      <dgm:spPr/>
    </dgm:pt>
    <dgm:pt modelId="{C0664BE1-BA20-4E34-9591-1AC87456F1BC}" type="pres">
      <dgm:prSet presAssocID="{041341FE-2A14-46B8-88DD-82222F9FB4F3}" presName="text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73626B-949E-423F-AE39-A877B0ED85AD}" type="pres">
      <dgm:prSet presAssocID="{3B694EB7-26F7-451E-AB54-9BF1077DD829}" presName="sibTrans" presStyleCnt="0"/>
      <dgm:spPr/>
    </dgm:pt>
    <dgm:pt modelId="{E771DF5C-4C1A-4416-8722-4BE810BE2949}" type="pres">
      <dgm:prSet presAssocID="{07D38883-33FF-4B32-8607-7C110C80129F}" presName="text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9F0FB6-7D86-4680-B01F-5486B779A8E6}" type="pres">
      <dgm:prSet presAssocID="{668CB798-817D-4388-A41E-2C92FF0F429B}" presName="sibTrans" presStyleCnt="0"/>
      <dgm:spPr/>
    </dgm:pt>
    <dgm:pt modelId="{7A79FD28-F015-4F5D-9374-F3353DEA2684}" type="pres">
      <dgm:prSet presAssocID="{14031A09-C8AA-42E5-8829-1CE736A74763}" presName="text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D9639A8-CA5A-4EE1-B0FE-5C6B0ECA7C65}" srcId="{DEE7DDF4-5C96-4877-874C-E8C43C8783B7}" destId="{14031A09-C8AA-42E5-8829-1CE736A74763}" srcOrd="5" destOrd="0" parTransId="{B65D7458-A779-4B54-92A0-288DA252DD01}" sibTransId="{C8C7B900-21A1-41D4-A7CD-0115F8F6B82A}"/>
    <dgm:cxn modelId="{D17A8C3B-FC5F-4B7D-AAE0-FA99DA243563}" srcId="{DEE7DDF4-5C96-4877-874C-E8C43C8783B7}" destId="{8858F682-8F89-4131-9AEB-0D8BBF352411}" srcOrd="2" destOrd="0" parTransId="{E2BF4A35-653F-4A0B-9D48-BBF2ADD1A052}" sibTransId="{46C638EB-FB63-4A6F-8B17-A66C026136BB}"/>
    <dgm:cxn modelId="{B252B739-59B8-4F17-90CE-79298A9D3364}" type="presOf" srcId="{07D38883-33FF-4B32-8607-7C110C80129F}" destId="{E771DF5C-4C1A-4416-8722-4BE810BE2949}" srcOrd="0" destOrd="0" presId="urn:microsoft.com/office/officeart/2005/8/layout/hProcess9"/>
    <dgm:cxn modelId="{6C13E1DD-A709-4B13-A6BE-1ECF0AA47C3B}" srcId="{DEE7DDF4-5C96-4877-874C-E8C43C8783B7}" destId="{0D34DE4F-62D7-402C-991B-150BE7B9425F}" srcOrd="0" destOrd="0" parTransId="{9F4E5922-CFC3-4332-BBB2-AAED549BF3BF}" sibTransId="{55853B6D-51AC-4268-9E98-A66627AEB34B}"/>
    <dgm:cxn modelId="{9EB69679-7575-4FD7-BFEC-11E10A969FBA}" srcId="{DEE7DDF4-5C96-4877-874C-E8C43C8783B7}" destId="{041341FE-2A14-46B8-88DD-82222F9FB4F3}" srcOrd="3" destOrd="0" parTransId="{CCC372C4-CCCA-451F-AE88-5C4ABF2C0707}" sibTransId="{3B694EB7-26F7-451E-AB54-9BF1077DD829}"/>
    <dgm:cxn modelId="{2D2A0A8E-B345-4AB8-B64A-425724F8B662}" type="presOf" srcId="{DEE7DDF4-5C96-4877-874C-E8C43C8783B7}" destId="{AFE9C6F1-FCB2-4959-9EBE-450CDF9FE731}" srcOrd="0" destOrd="0" presId="urn:microsoft.com/office/officeart/2005/8/layout/hProcess9"/>
    <dgm:cxn modelId="{F982C44B-10DB-4846-A86E-76A4B00BDB25}" type="presOf" srcId="{0D34DE4F-62D7-402C-991B-150BE7B9425F}" destId="{09B0BCF4-D764-44AC-B176-A232FDFBBFA9}" srcOrd="0" destOrd="0" presId="urn:microsoft.com/office/officeart/2005/8/layout/hProcess9"/>
    <dgm:cxn modelId="{CE8BB70E-91A1-493C-BD5D-B186CF9F8923}" srcId="{DEE7DDF4-5C96-4877-874C-E8C43C8783B7}" destId="{CAB6196A-296B-4C22-8AA7-50312464B02E}" srcOrd="1" destOrd="0" parTransId="{2467DA21-B1A7-4931-B214-C129330F8592}" sibTransId="{D54DE25E-2900-43EC-829D-893C262147A5}"/>
    <dgm:cxn modelId="{352150D5-B374-4ADA-B9A2-384458ACC0A5}" type="presOf" srcId="{14031A09-C8AA-42E5-8829-1CE736A74763}" destId="{7A79FD28-F015-4F5D-9374-F3353DEA2684}" srcOrd="0" destOrd="0" presId="urn:microsoft.com/office/officeart/2005/8/layout/hProcess9"/>
    <dgm:cxn modelId="{0EC1D027-EB51-435F-9D43-977C5A68E76E}" type="presOf" srcId="{8858F682-8F89-4131-9AEB-0D8BBF352411}" destId="{3B555278-B266-46E4-98DA-AC20489D3229}" srcOrd="0" destOrd="0" presId="urn:microsoft.com/office/officeart/2005/8/layout/hProcess9"/>
    <dgm:cxn modelId="{5B4098F3-F666-47A5-9EB9-57B15CAA86E9}" srcId="{DEE7DDF4-5C96-4877-874C-E8C43C8783B7}" destId="{07D38883-33FF-4B32-8607-7C110C80129F}" srcOrd="4" destOrd="0" parTransId="{0CC256CF-9598-4011-B2F7-121F9A30A65E}" sibTransId="{668CB798-817D-4388-A41E-2C92FF0F429B}"/>
    <dgm:cxn modelId="{E2CB954E-2ACA-40FD-A916-5A6E0FEDFB78}" type="presOf" srcId="{CAB6196A-296B-4C22-8AA7-50312464B02E}" destId="{9EB6AE88-3457-47EB-ADA8-1B4022C555F5}" srcOrd="0" destOrd="0" presId="urn:microsoft.com/office/officeart/2005/8/layout/hProcess9"/>
    <dgm:cxn modelId="{4025232A-2045-4A91-9F5D-BB3412AD553F}" type="presOf" srcId="{041341FE-2A14-46B8-88DD-82222F9FB4F3}" destId="{C0664BE1-BA20-4E34-9591-1AC87456F1BC}" srcOrd="0" destOrd="0" presId="urn:microsoft.com/office/officeart/2005/8/layout/hProcess9"/>
    <dgm:cxn modelId="{BEFBC29A-FD34-4063-B231-40692A20B244}" type="presParOf" srcId="{AFE9C6F1-FCB2-4959-9EBE-450CDF9FE731}" destId="{5A57197B-3AA6-4086-BD15-FC11C13366BB}" srcOrd="0" destOrd="0" presId="urn:microsoft.com/office/officeart/2005/8/layout/hProcess9"/>
    <dgm:cxn modelId="{38D34BE8-016F-4D16-A39F-C5E53F8505BD}" type="presParOf" srcId="{AFE9C6F1-FCB2-4959-9EBE-450CDF9FE731}" destId="{446AA7A4-501E-4FB4-82CD-9EAF12E89041}" srcOrd="1" destOrd="0" presId="urn:microsoft.com/office/officeart/2005/8/layout/hProcess9"/>
    <dgm:cxn modelId="{2A8A82AE-3FD9-4966-8947-A5A5AD804879}" type="presParOf" srcId="{446AA7A4-501E-4FB4-82CD-9EAF12E89041}" destId="{09B0BCF4-D764-44AC-B176-A232FDFBBFA9}" srcOrd="0" destOrd="0" presId="urn:microsoft.com/office/officeart/2005/8/layout/hProcess9"/>
    <dgm:cxn modelId="{F31CBFE5-AC17-4B7F-8368-7034CBB89686}" type="presParOf" srcId="{446AA7A4-501E-4FB4-82CD-9EAF12E89041}" destId="{D4AECC28-DCDB-48CA-A080-F213A810BAA4}" srcOrd="1" destOrd="0" presId="urn:microsoft.com/office/officeart/2005/8/layout/hProcess9"/>
    <dgm:cxn modelId="{0FEE1E9B-CF44-48C9-B2AC-A5BCFE6C0547}" type="presParOf" srcId="{446AA7A4-501E-4FB4-82CD-9EAF12E89041}" destId="{9EB6AE88-3457-47EB-ADA8-1B4022C555F5}" srcOrd="2" destOrd="0" presId="urn:microsoft.com/office/officeart/2005/8/layout/hProcess9"/>
    <dgm:cxn modelId="{338C7AB8-10CB-4DFE-B7D6-3F1C9CE983FC}" type="presParOf" srcId="{446AA7A4-501E-4FB4-82CD-9EAF12E89041}" destId="{13ECC1C3-07E1-4210-BBA4-6B179DF5B3F2}" srcOrd="3" destOrd="0" presId="urn:microsoft.com/office/officeart/2005/8/layout/hProcess9"/>
    <dgm:cxn modelId="{8A91AC9B-C9AB-4FD0-AA09-74111C153839}" type="presParOf" srcId="{446AA7A4-501E-4FB4-82CD-9EAF12E89041}" destId="{3B555278-B266-46E4-98DA-AC20489D3229}" srcOrd="4" destOrd="0" presId="urn:microsoft.com/office/officeart/2005/8/layout/hProcess9"/>
    <dgm:cxn modelId="{14E3B2E9-67DA-40F2-9763-80812E49CC7C}" type="presParOf" srcId="{446AA7A4-501E-4FB4-82CD-9EAF12E89041}" destId="{AA84F923-CE11-4864-BE86-63F9BC7BD4EF}" srcOrd="5" destOrd="0" presId="urn:microsoft.com/office/officeart/2005/8/layout/hProcess9"/>
    <dgm:cxn modelId="{0FB5B8E4-F42A-4FE4-A8EF-958819CE7D1D}" type="presParOf" srcId="{446AA7A4-501E-4FB4-82CD-9EAF12E89041}" destId="{C0664BE1-BA20-4E34-9591-1AC87456F1BC}" srcOrd="6" destOrd="0" presId="urn:microsoft.com/office/officeart/2005/8/layout/hProcess9"/>
    <dgm:cxn modelId="{1CB8A45E-9307-4062-851D-67C4ADD915D4}" type="presParOf" srcId="{446AA7A4-501E-4FB4-82CD-9EAF12E89041}" destId="{6B73626B-949E-423F-AE39-A877B0ED85AD}" srcOrd="7" destOrd="0" presId="urn:microsoft.com/office/officeart/2005/8/layout/hProcess9"/>
    <dgm:cxn modelId="{5EC11C3F-C6AC-4407-9144-E79E92ADD079}" type="presParOf" srcId="{446AA7A4-501E-4FB4-82CD-9EAF12E89041}" destId="{E771DF5C-4C1A-4416-8722-4BE810BE2949}" srcOrd="8" destOrd="0" presId="urn:microsoft.com/office/officeart/2005/8/layout/hProcess9"/>
    <dgm:cxn modelId="{39A08197-5B11-4116-8F31-54DB3BD42A45}" type="presParOf" srcId="{446AA7A4-501E-4FB4-82CD-9EAF12E89041}" destId="{5D9F0FB6-7D86-4680-B01F-5486B779A8E6}" srcOrd="9" destOrd="0" presId="urn:microsoft.com/office/officeart/2005/8/layout/hProcess9"/>
    <dgm:cxn modelId="{C3AA40EF-58BE-495E-8098-A73CB92B1772}" type="presParOf" srcId="{446AA7A4-501E-4FB4-82CD-9EAF12E89041}" destId="{7A79FD28-F015-4F5D-9374-F3353DEA2684}" srcOrd="1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57197B-3AA6-4086-BD15-FC11C13366BB}">
      <dsp:nvSpPr>
        <dsp:cNvPr id="0" name=""/>
        <dsp:cNvSpPr/>
      </dsp:nvSpPr>
      <dsp:spPr>
        <a:xfrm>
          <a:off x="878295" y="0"/>
          <a:ext cx="9954015" cy="5025813"/>
        </a:xfrm>
        <a:prstGeom prst="rightArrow">
          <a:avLst/>
        </a:prstGeom>
        <a:solidFill>
          <a:srgbClr val="364C9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B0BCF4-D764-44AC-B176-A232FDFBBFA9}">
      <dsp:nvSpPr>
        <dsp:cNvPr id="0" name=""/>
        <dsp:cNvSpPr/>
      </dsp:nvSpPr>
      <dsp:spPr>
        <a:xfrm>
          <a:off x="142" y="1507743"/>
          <a:ext cx="1713705" cy="201032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b="1" kern="1200" dirty="0" smtClean="0">
            <a:solidFill>
              <a:schemeClr val="tx1"/>
            </a:solidFill>
            <a:latin typeface="Segoe UI" panose="020B0502040204020203" pitchFamily="34" charset="0"/>
            <a:ea typeface="Tahoma" panose="020B0604030504040204" pitchFamily="34" charset="0"/>
            <a:cs typeface="Segoe UI" panose="020B0502040204020203" pitchFamily="34" charset="0"/>
          </a:endParaRP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b="1" kern="1200" dirty="0" smtClean="0">
            <a:solidFill>
              <a:schemeClr val="tx1"/>
            </a:solidFill>
            <a:latin typeface="Segoe UI" panose="020B0502040204020203" pitchFamily="34" charset="0"/>
            <a:ea typeface="Tahoma" panose="020B0604030504040204" pitchFamily="34" charset="0"/>
            <a:cs typeface="Segoe UI" panose="020B0502040204020203" pitchFamily="34" charset="0"/>
          </a:endParaRP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>
              <a:solidFill>
                <a:schemeClr val="tx1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rPr>
            <a:t>Publish</a:t>
          </a:r>
          <a:endParaRPr lang="en-US" sz="2200" b="1" kern="1200" dirty="0">
            <a:solidFill>
              <a:schemeClr val="tx1"/>
            </a:solidFill>
            <a:latin typeface="Segoe UI" panose="020B0502040204020203" pitchFamily="34" charset="0"/>
            <a:ea typeface="Tahoma" panose="020B0604030504040204" pitchFamily="34" charset="0"/>
            <a:cs typeface="Segoe UI" panose="020B0502040204020203" pitchFamily="34" charset="0"/>
          </a:endParaRPr>
        </a:p>
      </dsp:txBody>
      <dsp:txXfrm>
        <a:off x="83798" y="1591399"/>
        <a:ext cx="1546393" cy="1843013"/>
      </dsp:txXfrm>
    </dsp:sp>
    <dsp:sp modelId="{9EB6AE88-3457-47EB-ADA8-1B4022C555F5}">
      <dsp:nvSpPr>
        <dsp:cNvPr id="0" name=""/>
        <dsp:cNvSpPr/>
      </dsp:nvSpPr>
      <dsp:spPr>
        <a:xfrm>
          <a:off x="1999465" y="1507743"/>
          <a:ext cx="1713705" cy="201032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b="1" kern="1200" dirty="0" smtClean="0">
            <a:solidFill>
              <a:schemeClr val="tx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b="1" kern="1200" dirty="0" smtClean="0">
            <a:solidFill>
              <a:schemeClr val="tx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rPr>
            <a:t>Find</a:t>
          </a:r>
        </a:p>
      </dsp:txBody>
      <dsp:txXfrm>
        <a:off x="2083121" y="1591399"/>
        <a:ext cx="1546393" cy="1843013"/>
      </dsp:txXfrm>
    </dsp:sp>
    <dsp:sp modelId="{3B555278-B266-46E4-98DA-AC20489D3229}">
      <dsp:nvSpPr>
        <dsp:cNvPr id="0" name=""/>
        <dsp:cNvSpPr/>
      </dsp:nvSpPr>
      <dsp:spPr>
        <a:xfrm>
          <a:off x="3998788" y="1507743"/>
          <a:ext cx="1713705" cy="201032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b="1" kern="1200" dirty="0" smtClean="0">
            <a:solidFill>
              <a:schemeClr val="tx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b="1" kern="1200" dirty="0" smtClean="0">
            <a:solidFill>
              <a:schemeClr val="tx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rPr>
            <a:t>Trust</a:t>
          </a:r>
        </a:p>
      </dsp:txBody>
      <dsp:txXfrm>
        <a:off x="4082444" y="1591399"/>
        <a:ext cx="1546393" cy="1843013"/>
      </dsp:txXfrm>
    </dsp:sp>
    <dsp:sp modelId="{C0664BE1-BA20-4E34-9591-1AC87456F1BC}">
      <dsp:nvSpPr>
        <dsp:cNvPr id="0" name=""/>
        <dsp:cNvSpPr/>
      </dsp:nvSpPr>
      <dsp:spPr>
        <a:xfrm>
          <a:off x="5998111" y="1507743"/>
          <a:ext cx="1713705" cy="201032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b="1" kern="1200" dirty="0" smtClean="0">
            <a:solidFill>
              <a:schemeClr val="tx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b="1" kern="1200" dirty="0" smtClean="0">
            <a:solidFill>
              <a:schemeClr val="tx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rPr>
            <a:t>Value</a:t>
          </a:r>
        </a:p>
      </dsp:txBody>
      <dsp:txXfrm>
        <a:off x="6081767" y="1591399"/>
        <a:ext cx="1546393" cy="1843013"/>
      </dsp:txXfrm>
    </dsp:sp>
    <dsp:sp modelId="{E771DF5C-4C1A-4416-8722-4BE810BE2949}">
      <dsp:nvSpPr>
        <dsp:cNvPr id="0" name=""/>
        <dsp:cNvSpPr/>
      </dsp:nvSpPr>
      <dsp:spPr>
        <a:xfrm>
          <a:off x="7997434" y="1507743"/>
          <a:ext cx="1713705" cy="201032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b="1" kern="1200" dirty="0" smtClean="0">
            <a:solidFill>
              <a:schemeClr val="tx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b="1" kern="1200" dirty="0" smtClean="0">
            <a:solidFill>
              <a:schemeClr val="tx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rPr>
            <a:t>Solution</a:t>
          </a:r>
        </a:p>
      </dsp:txBody>
      <dsp:txXfrm>
        <a:off x="8081090" y="1591399"/>
        <a:ext cx="1546393" cy="1843013"/>
      </dsp:txXfrm>
    </dsp:sp>
    <dsp:sp modelId="{7A79FD28-F015-4F5D-9374-F3353DEA2684}">
      <dsp:nvSpPr>
        <dsp:cNvPr id="0" name=""/>
        <dsp:cNvSpPr/>
      </dsp:nvSpPr>
      <dsp:spPr>
        <a:xfrm>
          <a:off x="9996757" y="1507743"/>
          <a:ext cx="1713705" cy="201032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b="1" kern="1200" dirty="0" smtClean="0">
            <a:solidFill>
              <a:schemeClr val="tx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b="1" kern="1200" dirty="0" smtClean="0">
            <a:solidFill>
              <a:schemeClr val="tx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rPr>
            <a:t>Action</a:t>
          </a:r>
          <a:endParaRPr lang="en-US" sz="2200" b="1" kern="1200" dirty="0">
            <a:solidFill>
              <a:schemeClr val="tx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10080413" y="1591399"/>
        <a:ext cx="1546393" cy="184301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57197B-3AA6-4086-BD15-FC11C13366BB}">
      <dsp:nvSpPr>
        <dsp:cNvPr id="0" name=""/>
        <dsp:cNvSpPr/>
      </dsp:nvSpPr>
      <dsp:spPr>
        <a:xfrm>
          <a:off x="878295" y="0"/>
          <a:ext cx="9954015" cy="5025813"/>
        </a:xfrm>
        <a:prstGeom prst="rightArrow">
          <a:avLst/>
        </a:prstGeom>
        <a:solidFill>
          <a:srgbClr val="C0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B0BCF4-D764-44AC-B176-A232FDFBBFA9}">
      <dsp:nvSpPr>
        <dsp:cNvPr id="0" name=""/>
        <dsp:cNvSpPr/>
      </dsp:nvSpPr>
      <dsp:spPr>
        <a:xfrm>
          <a:off x="142" y="1507743"/>
          <a:ext cx="1713705" cy="201032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500" b="1" kern="1200" dirty="0" smtClean="0">
            <a:solidFill>
              <a:schemeClr val="tx1"/>
            </a:solidFill>
            <a:latin typeface="Segoe UI" panose="020B0502040204020203" pitchFamily="34" charset="0"/>
            <a:ea typeface="Tahoma" panose="020B0604030504040204" pitchFamily="34" charset="0"/>
            <a:cs typeface="Segoe UI" panose="020B0502040204020203" pitchFamily="34" charset="0"/>
          </a:endParaRPr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b="1" kern="1200" dirty="0" smtClean="0">
            <a:solidFill>
              <a:schemeClr val="tx1"/>
            </a:solidFill>
            <a:latin typeface="Segoe UI" panose="020B0502040204020203" pitchFamily="34" charset="0"/>
            <a:ea typeface="Tahoma" panose="020B0604030504040204" pitchFamily="34" charset="0"/>
            <a:cs typeface="Segoe UI" panose="020B0502040204020203" pitchFamily="34" charset="0"/>
          </a:endParaRPr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>
              <a:solidFill>
                <a:schemeClr val="tx1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rPr>
            <a:t>Never Published</a:t>
          </a:r>
          <a:endParaRPr lang="en-US" sz="2200" b="1" kern="1200" dirty="0">
            <a:solidFill>
              <a:schemeClr val="tx1"/>
            </a:solidFill>
            <a:latin typeface="Segoe UI" panose="020B0502040204020203" pitchFamily="34" charset="0"/>
            <a:ea typeface="Tahoma" panose="020B0604030504040204" pitchFamily="34" charset="0"/>
            <a:cs typeface="Segoe UI" panose="020B0502040204020203" pitchFamily="34" charset="0"/>
          </a:endParaRPr>
        </a:p>
      </dsp:txBody>
      <dsp:txXfrm>
        <a:off x="83798" y="1591399"/>
        <a:ext cx="1546393" cy="1843013"/>
      </dsp:txXfrm>
    </dsp:sp>
    <dsp:sp modelId="{9EB6AE88-3457-47EB-ADA8-1B4022C555F5}">
      <dsp:nvSpPr>
        <dsp:cNvPr id="0" name=""/>
        <dsp:cNvSpPr/>
      </dsp:nvSpPr>
      <dsp:spPr>
        <a:xfrm>
          <a:off x="1999465" y="1507743"/>
          <a:ext cx="1713705" cy="201032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b="1" kern="1200" dirty="0" smtClean="0">
            <a:solidFill>
              <a:schemeClr val="tx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b="1" kern="1200" dirty="0" smtClean="0">
            <a:solidFill>
              <a:schemeClr val="tx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rPr>
            <a:t>Not optimized</a:t>
          </a:r>
        </a:p>
      </dsp:txBody>
      <dsp:txXfrm>
        <a:off x="2083121" y="1591399"/>
        <a:ext cx="1546393" cy="1843013"/>
      </dsp:txXfrm>
    </dsp:sp>
    <dsp:sp modelId="{3B555278-B266-46E4-98DA-AC20489D3229}">
      <dsp:nvSpPr>
        <dsp:cNvPr id="0" name=""/>
        <dsp:cNvSpPr/>
      </dsp:nvSpPr>
      <dsp:spPr>
        <a:xfrm>
          <a:off x="3998788" y="1507743"/>
          <a:ext cx="1713705" cy="201032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b="1" kern="1200" dirty="0" smtClean="0">
            <a:solidFill>
              <a:schemeClr val="tx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b="1" kern="1200" dirty="0" smtClean="0">
            <a:solidFill>
              <a:schemeClr val="tx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rPr>
            <a:t>Too salesy</a:t>
          </a:r>
        </a:p>
      </dsp:txBody>
      <dsp:txXfrm>
        <a:off x="4082444" y="1591399"/>
        <a:ext cx="1546393" cy="1843013"/>
      </dsp:txXfrm>
    </dsp:sp>
    <dsp:sp modelId="{C0664BE1-BA20-4E34-9591-1AC87456F1BC}">
      <dsp:nvSpPr>
        <dsp:cNvPr id="0" name=""/>
        <dsp:cNvSpPr/>
      </dsp:nvSpPr>
      <dsp:spPr>
        <a:xfrm>
          <a:off x="5998111" y="1507743"/>
          <a:ext cx="1713705" cy="201032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b="1" kern="1200" dirty="0" smtClean="0">
            <a:solidFill>
              <a:schemeClr val="tx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b="1" kern="1200" dirty="0" smtClean="0">
            <a:solidFill>
              <a:schemeClr val="tx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rPr>
            <a:t>Not valuable</a:t>
          </a:r>
        </a:p>
      </dsp:txBody>
      <dsp:txXfrm>
        <a:off x="6081767" y="1591399"/>
        <a:ext cx="1546393" cy="1843013"/>
      </dsp:txXfrm>
    </dsp:sp>
    <dsp:sp modelId="{E771DF5C-4C1A-4416-8722-4BE810BE2949}">
      <dsp:nvSpPr>
        <dsp:cNvPr id="0" name=""/>
        <dsp:cNvSpPr/>
      </dsp:nvSpPr>
      <dsp:spPr>
        <a:xfrm>
          <a:off x="7997434" y="1507743"/>
          <a:ext cx="1713705" cy="201032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b="1" kern="1200" dirty="0" smtClean="0">
            <a:solidFill>
              <a:schemeClr val="tx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b="1" kern="1200" dirty="0" smtClean="0">
            <a:solidFill>
              <a:schemeClr val="tx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rPr>
            <a:t>No Answers</a:t>
          </a:r>
        </a:p>
      </dsp:txBody>
      <dsp:txXfrm>
        <a:off x="8081090" y="1591399"/>
        <a:ext cx="1546393" cy="1843013"/>
      </dsp:txXfrm>
    </dsp:sp>
    <dsp:sp modelId="{7A79FD28-F015-4F5D-9374-F3353DEA2684}">
      <dsp:nvSpPr>
        <dsp:cNvPr id="0" name=""/>
        <dsp:cNvSpPr/>
      </dsp:nvSpPr>
      <dsp:spPr>
        <a:xfrm>
          <a:off x="9996757" y="1507743"/>
          <a:ext cx="1713705" cy="201032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b="1" kern="1200" dirty="0" smtClean="0">
            <a:solidFill>
              <a:schemeClr val="tx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b="1" kern="1200" dirty="0" smtClean="0">
            <a:solidFill>
              <a:schemeClr val="tx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rPr>
            <a:t>Exit</a:t>
          </a:r>
          <a:endParaRPr lang="en-US" sz="2200" b="1" kern="1200" dirty="0">
            <a:solidFill>
              <a:schemeClr val="tx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10080413" y="1591399"/>
        <a:ext cx="1546393" cy="18430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188393-E7B9-48BA-89C0-66ADB581D512}" type="datetimeFigureOut">
              <a:rPr lang="en-US" smtClean="0"/>
              <a:t>9/27/2019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B83D59-3DB3-4640-AB20-22BE561E21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603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B83D59-3DB3-4640-AB20-22BE561E21F3}" type="slidenum">
              <a:rPr lang="en-US" smtClean="0"/>
              <a:t>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574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B83D59-3DB3-4640-AB20-22BE561E21F3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21063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B83D59-3DB3-4640-AB20-22BE561E21F3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5670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B83D59-3DB3-4640-AB20-22BE561E21F3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87410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B83D59-3DB3-4640-AB20-22BE561E21F3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8981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B83D59-3DB3-4640-AB20-22BE561E21F3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10695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B83D59-3DB3-4640-AB20-22BE561E21F3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4552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B83D59-3DB3-4640-AB20-22BE561E21F3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71201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B83D59-3DB3-4640-AB20-22BE561E21F3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6672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B83D59-3DB3-4640-AB20-22BE561E21F3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1568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B83D59-3DB3-4640-AB20-22BE561E21F3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7248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B83D59-3DB3-4640-AB20-22BE561E21F3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0276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B83D59-3DB3-4640-AB20-22BE561E21F3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17907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B83D59-3DB3-4640-AB20-22BE561E21F3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6186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B83D59-3DB3-4640-AB20-22BE561E21F3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61496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B83D59-3DB3-4640-AB20-22BE561E21F3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0961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B83D59-3DB3-4640-AB20-22BE561E21F3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84842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B83D59-3DB3-4640-AB20-22BE561E21F3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58180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B83D59-3DB3-4640-AB20-22BE561E21F3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13199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B83D59-3DB3-4640-AB20-22BE561E21F3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3604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B83D59-3DB3-4640-AB20-22BE561E21F3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51615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B83D59-3DB3-4640-AB20-22BE561E21F3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1293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B83D59-3DB3-4640-AB20-22BE561E21F3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327873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B83D59-3DB3-4640-AB20-22BE561E21F3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709214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B83D59-3DB3-4640-AB20-22BE561E21F3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50970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B83D59-3DB3-4640-AB20-22BE561E21F3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94362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B83D59-3DB3-4640-AB20-22BE561E21F3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46148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B83D59-3DB3-4640-AB20-22BE561E21F3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09317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B83D59-3DB3-4640-AB20-22BE561E21F3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23360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B83D59-3DB3-4640-AB20-22BE561E21F3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6264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B83D59-3DB3-4640-AB20-22BE561E21F3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7657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B83D59-3DB3-4640-AB20-22BE561E21F3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47051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B83D59-3DB3-4640-AB20-22BE561E21F3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94496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B83D59-3DB3-4640-AB20-22BE561E21F3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36948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B83D59-3DB3-4640-AB20-22BE561E21F3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4878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426F7-9932-4E83-A599-026AE37300AC}" type="datetimeFigureOut">
              <a:rPr lang="en-US" smtClean="0"/>
              <a:t>9/27/2019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27D83-2C5E-4D3A-A903-A7803D0786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144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426F7-9932-4E83-A599-026AE37300AC}" type="datetimeFigureOut">
              <a:rPr lang="en-US" smtClean="0"/>
              <a:t>9/27/2019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27D83-2C5E-4D3A-A903-A7803D0786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53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426F7-9932-4E83-A599-026AE37300AC}" type="datetimeFigureOut">
              <a:rPr lang="en-US" smtClean="0"/>
              <a:t>9/27/2019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27D83-2C5E-4D3A-A903-A7803D0786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1437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426F7-9932-4E83-A599-026AE37300AC}" type="datetimeFigureOut">
              <a:rPr lang="en-US" smtClean="0"/>
              <a:t>9/27/2019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27D83-2C5E-4D3A-A903-A7803D0786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8354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426F7-9932-4E83-A599-026AE37300AC}" type="datetimeFigureOut">
              <a:rPr lang="en-US" smtClean="0"/>
              <a:t>9/27/2019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27D83-2C5E-4D3A-A903-A7803D0786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606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426F7-9932-4E83-A599-026AE37300AC}" type="datetimeFigureOut">
              <a:rPr lang="en-US" smtClean="0"/>
              <a:t>9/27/2019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27D83-2C5E-4D3A-A903-A7803D0786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577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426F7-9932-4E83-A599-026AE37300AC}" type="datetimeFigureOut">
              <a:rPr lang="en-US" smtClean="0"/>
              <a:t>9/27/2019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27D83-2C5E-4D3A-A903-A7803D0786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88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426F7-9932-4E83-A599-026AE37300AC}" type="datetimeFigureOut">
              <a:rPr lang="en-US" smtClean="0"/>
              <a:t>9/27/2019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27D83-2C5E-4D3A-A903-A7803D0786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4420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426F7-9932-4E83-A599-026AE37300AC}" type="datetimeFigureOut">
              <a:rPr lang="en-US" smtClean="0"/>
              <a:t>9/27/2019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27D83-2C5E-4D3A-A903-A7803D0786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436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426F7-9932-4E83-A599-026AE37300AC}" type="datetimeFigureOut">
              <a:rPr lang="en-US" smtClean="0"/>
              <a:t>9/27/2019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27D83-2C5E-4D3A-A903-A7803D0786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167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426F7-9932-4E83-A599-026AE37300AC}" type="datetimeFigureOut">
              <a:rPr lang="en-US" smtClean="0"/>
              <a:t>9/27/2019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27D83-2C5E-4D3A-A903-A7803D0786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5809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426F7-9932-4E83-A599-026AE37300AC}" type="datetimeFigureOut">
              <a:rPr lang="en-US" smtClean="0"/>
              <a:t>9/27/2019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427D83-2C5E-4D3A-A903-A7803D0786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4906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loop11.com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canva.com/" TargetMode="External"/><Relationship Id="rId5" Type="http://schemas.openxmlformats.org/officeDocument/2006/relationships/hyperlink" Target="https://www.easel.ly/" TargetMode="External"/><Relationship Id="rId4" Type="http://schemas.openxmlformats.org/officeDocument/2006/relationships/hyperlink" Target="https://www.visme.co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openxmlformats.org/officeDocument/2006/relationships/diagramColors" Target="../diagrams/colors1.xml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10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9.png"/><Relationship Id="rId4" Type="http://schemas.openxmlformats.org/officeDocument/2006/relationships/diagramData" Target="../diagrams/data1.xml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openxmlformats.org/officeDocument/2006/relationships/image" Target="../media/image18.png"/><Relationship Id="rId3" Type="http://schemas.openxmlformats.org/officeDocument/2006/relationships/image" Target="../media/image4.png"/><Relationship Id="rId7" Type="http://schemas.openxmlformats.org/officeDocument/2006/relationships/diagramColors" Target="../diagrams/colors2.xml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16.png"/><Relationship Id="rId5" Type="http://schemas.openxmlformats.org/officeDocument/2006/relationships/diagramLayout" Target="../diagrams/layout2.xml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diagramData" Target="../diagrams/data2.xml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hyperlink" Target="https://go.ndash.co/referral/5787a744926b030f00beef62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lightbulb backgroun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27"/>
          <a:stretch/>
        </p:blipFill>
        <p:spPr bwMode="auto">
          <a:xfrm>
            <a:off x="7147906" y="0"/>
            <a:ext cx="5044093" cy="5366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2114"/>
          <a:stretch/>
        </p:blipFill>
        <p:spPr>
          <a:xfrm flipH="1">
            <a:off x="0" y="4526280"/>
            <a:ext cx="1889760" cy="23317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319" y="5366217"/>
            <a:ext cx="2890447" cy="119660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8056" y="2221270"/>
            <a:ext cx="55923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Using Market Research to Drive Content Marketing</a:t>
            </a:r>
          </a:p>
          <a:p>
            <a:r>
              <a:rPr lang="en-US" sz="2000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Using Primary and Secondary Sources</a:t>
            </a:r>
            <a:endParaRPr lang="en-US" sz="2000" dirty="0"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121920" y="1327448"/>
            <a:ext cx="6096000" cy="612934"/>
          </a:xfrm>
          <a:prstGeom prst="roundRect">
            <a:avLst/>
          </a:prstGeom>
          <a:solidFill>
            <a:srgbClr val="364C94"/>
          </a:solidFill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  </a:t>
            </a:r>
            <a:r>
              <a:rPr lang="en-US" sz="3000" b="1" dirty="0" smtClean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Digital Marketing Bootcamp</a:t>
            </a:r>
            <a:endParaRPr lang="en-US" sz="3000" b="1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426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2794" y="119697"/>
            <a:ext cx="8539517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Option 1: Secondary Data and Sources</a:t>
            </a:r>
            <a:endParaRPr lang="en-US" sz="3500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815129"/>
            <a:ext cx="12192000" cy="0"/>
          </a:xfrm>
          <a:prstGeom prst="line">
            <a:avLst/>
          </a:prstGeom>
          <a:ln w="57150" cmpd="dbl">
            <a:gradFill flip="none" rotWithShape="1">
              <a:gsLst>
                <a:gs pos="0">
                  <a:schemeClr val="bg1"/>
                </a:gs>
                <a:gs pos="100000">
                  <a:schemeClr val="tx1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94" y="6387988"/>
            <a:ext cx="2052740" cy="3227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2794" y="2632063"/>
            <a:ext cx="76415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000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AnswerThePublic.com</a:t>
            </a:r>
            <a:endParaRPr lang="en-US" sz="3000" dirty="0"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000" dirty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Statista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000" dirty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Google Analytics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000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Google AdWords Keyword Planner</a:t>
            </a:r>
            <a:endParaRPr lang="en-US" sz="3000" dirty="0"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4320" y="1767044"/>
            <a:ext cx="3669030" cy="3669030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00406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2794" y="119697"/>
            <a:ext cx="5099473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AnswerThePublic.com</a:t>
            </a:r>
            <a:endParaRPr lang="en-US" sz="3500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815129"/>
            <a:ext cx="12192000" cy="0"/>
          </a:xfrm>
          <a:prstGeom prst="line">
            <a:avLst/>
          </a:prstGeom>
          <a:ln w="57150" cmpd="dbl">
            <a:gradFill flip="none" rotWithShape="1">
              <a:gsLst>
                <a:gs pos="0">
                  <a:schemeClr val="bg1"/>
                </a:gs>
                <a:gs pos="100000">
                  <a:schemeClr val="tx1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94" y="6387988"/>
            <a:ext cx="2052740" cy="3227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4477" y="1177265"/>
            <a:ext cx="5888926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200" dirty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Answer The Public is a keyword tool that visualizes search questions and suggested autocomplete searches in an image called a search cloud. Categories consist of </a:t>
            </a:r>
            <a:r>
              <a:rPr lang="en-US" sz="2200" b="1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Which? Who? What? When? Why? How? Are? Where? </a:t>
            </a:r>
            <a:r>
              <a:rPr lang="en-US" sz="2200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The free version allows 4 inquiries a day.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en-US" sz="2000" dirty="0"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  <a:p>
            <a:pPr marL="1143000" lvl="2" indent="-228600">
              <a:buFont typeface="Wingdings" panose="05000000000000000000" pitchFamily="2" charset="2"/>
              <a:buChar char="§"/>
            </a:pPr>
            <a:r>
              <a:rPr lang="en-US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Which websites are best for </a:t>
            </a:r>
            <a:r>
              <a:rPr lang="en-US" b="1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buying a house</a:t>
            </a:r>
          </a:p>
          <a:p>
            <a:pPr marL="1143000" lvl="2" indent="-228600">
              <a:buFont typeface="Wingdings" panose="05000000000000000000" pitchFamily="2" charset="2"/>
              <a:buChar char="§"/>
            </a:pPr>
            <a:r>
              <a:rPr lang="en-US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Who pays the realtor when </a:t>
            </a:r>
            <a:r>
              <a:rPr lang="en-US" b="1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buying a house</a:t>
            </a:r>
          </a:p>
          <a:p>
            <a:pPr marL="1143000" lvl="2" indent="-228600">
              <a:buFont typeface="Wingdings" panose="05000000000000000000" pitchFamily="2" charset="2"/>
              <a:buChar char="§"/>
            </a:pPr>
            <a:r>
              <a:rPr lang="en-US" dirty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What questions to ask when </a:t>
            </a:r>
            <a:r>
              <a:rPr lang="en-US" b="1" dirty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buying a </a:t>
            </a:r>
            <a:r>
              <a:rPr lang="en-US" b="1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house</a:t>
            </a:r>
          </a:p>
          <a:p>
            <a:pPr marL="1143000" lvl="2" indent="-228600">
              <a:buFont typeface="Wingdings" panose="05000000000000000000" pitchFamily="2" charset="2"/>
              <a:buChar char="§"/>
            </a:pPr>
            <a:r>
              <a:rPr lang="en-US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When </a:t>
            </a:r>
            <a:r>
              <a:rPr lang="en-US" b="1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buying a house </a:t>
            </a:r>
            <a:r>
              <a:rPr lang="en-US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for the first time</a:t>
            </a:r>
          </a:p>
          <a:p>
            <a:pPr marL="1143000" lvl="2" indent="-228600">
              <a:buFont typeface="Wingdings" panose="05000000000000000000" pitchFamily="2" charset="2"/>
              <a:buChar char="§"/>
            </a:pPr>
            <a:r>
              <a:rPr lang="en-US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Why </a:t>
            </a:r>
            <a:r>
              <a:rPr lang="en-US" b="1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buying a house </a:t>
            </a:r>
            <a:r>
              <a:rPr lang="en-US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is an investment</a:t>
            </a:r>
          </a:p>
          <a:p>
            <a:pPr marL="1143000" lvl="2" indent="-228600">
              <a:buFont typeface="Wingdings" panose="05000000000000000000" pitchFamily="2" charset="2"/>
              <a:buChar char="§"/>
            </a:pPr>
            <a:r>
              <a:rPr lang="en-US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How to negotiate when </a:t>
            </a:r>
            <a:r>
              <a:rPr lang="en-US" b="1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buying a house</a:t>
            </a:r>
          </a:p>
          <a:p>
            <a:pPr marL="1143000" lvl="2" indent="-228600">
              <a:buFont typeface="Wingdings" panose="05000000000000000000" pitchFamily="2" charset="2"/>
              <a:buChar char="§"/>
            </a:pPr>
            <a:r>
              <a:rPr lang="en-US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Are realtors needed when </a:t>
            </a:r>
            <a:r>
              <a:rPr lang="en-US" b="1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buying a house</a:t>
            </a:r>
            <a:endParaRPr lang="en-US" b="1" dirty="0"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  <a:p>
            <a:pPr marL="1143000" lvl="2" indent="-228600">
              <a:buFont typeface="Wingdings" panose="05000000000000000000" pitchFamily="2" charset="2"/>
              <a:buChar char="§"/>
            </a:pPr>
            <a:r>
              <a:rPr lang="en-US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Where to </a:t>
            </a:r>
            <a:r>
              <a:rPr lang="en-US" b="1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buy a house </a:t>
            </a:r>
            <a:r>
              <a:rPr lang="en-US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in Syracuse</a:t>
            </a:r>
          </a:p>
        </p:txBody>
      </p:sp>
      <p:pic>
        <p:nvPicPr>
          <p:cNvPr id="4098" name="Picture 2" descr="answer the public screensho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575" y="879620"/>
            <a:ext cx="5544185" cy="5544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282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2794" y="119697"/>
            <a:ext cx="2938625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Statista.com</a:t>
            </a:r>
            <a:endParaRPr lang="en-US" sz="3500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815129"/>
            <a:ext cx="12192000" cy="0"/>
          </a:xfrm>
          <a:prstGeom prst="line">
            <a:avLst/>
          </a:prstGeom>
          <a:ln w="57150" cmpd="dbl">
            <a:gradFill flip="none" rotWithShape="1">
              <a:gsLst>
                <a:gs pos="0">
                  <a:schemeClr val="bg1"/>
                </a:gs>
                <a:gs pos="100000">
                  <a:schemeClr val="tx1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94" y="6387988"/>
            <a:ext cx="2052740" cy="3227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4477" y="1312475"/>
            <a:ext cx="588892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500" dirty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Via LinkedIn: The LinkedIn Marketing Solutions team found that status updates that include statistics along with a link to content get </a:t>
            </a:r>
            <a:r>
              <a:rPr lang="en-US" sz="2500" b="1" dirty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162% more impressions</a:t>
            </a:r>
            <a:r>
              <a:rPr lang="en-US" sz="2500" dirty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 and a </a:t>
            </a:r>
            <a:r>
              <a:rPr lang="en-US" sz="2500" b="1" dirty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37% higher click through </a:t>
            </a:r>
            <a:r>
              <a:rPr lang="en-US" sz="2500" b="1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rate</a:t>
            </a:r>
            <a:r>
              <a:rPr lang="en-US" sz="2500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.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en-US" sz="2500" dirty="0"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500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On social there is too much promotion and not enough people posting to help others. Data to help your audience or readers could change that.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3290" y="1606715"/>
            <a:ext cx="5268715" cy="375396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0426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2794" y="119697"/>
            <a:ext cx="3911648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Google Analytics</a:t>
            </a:r>
            <a:endParaRPr lang="en-US" sz="3500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815129"/>
            <a:ext cx="12192000" cy="0"/>
          </a:xfrm>
          <a:prstGeom prst="line">
            <a:avLst/>
          </a:prstGeom>
          <a:ln w="57150" cmpd="dbl">
            <a:gradFill flip="none" rotWithShape="1">
              <a:gsLst>
                <a:gs pos="0">
                  <a:schemeClr val="bg1"/>
                </a:gs>
                <a:gs pos="100000">
                  <a:schemeClr val="tx1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94" y="6387988"/>
            <a:ext cx="2052740" cy="3227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4477" y="1165433"/>
            <a:ext cx="6225363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200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Rely on the following to help you understand on-site pages (website and blog) which perform best to create similar content: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en-US" sz="2200" dirty="0"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  <a:p>
            <a:pPr lvl="2" indent="-231775">
              <a:buFont typeface="Wingdings" panose="05000000000000000000" pitchFamily="2" charset="2"/>
              <a:buChar char="§"/>
            </a:pPr>
            <a:r>
              <a:rPr lang="en-US" sz="2000" b="1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Behavior &gt; Site Content &gt; All Pages</a:t>
            </a:r>
          </a:p>
          <a:p>
            <a:pPr marL="914400" lvl="3" indent="-231775"/>
            <a:r>
              <a:rPr lang="en-US" sz="2000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	Review unique visitors, page views, and average time on page</a:t>
            </a:r>
          </a:p>
          <a:p>
            <a:pPr marL="914400" lvl="3" indent="-231775"/>
            <a:endParaRPr lang="en-US" sz="2000" dirty="0"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  <a:p>
            <a:pPr lvl="2" indent="-231775"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Review not only high traffic/visit posts but also pages with lower traffic and higher engagement. These could be posts that need to be repurposed or shared elsewhere because they indicate high value.</a:t>
            </a:r>
          </a:p>
          <a:p>
            <a:pPr lvl="2" indent="-231775">
              <a:buFont typeface="Wingdings" panose="05000000000000000000" pitchFamily="2" charset="2"/>
              <a:buChar char="§"/>
            </a:pPr>
            <a:endParaRPr lang="en-US" sz="2000" dirty="0"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  <a:p>
            <a:pPr lvl="2" indent="-231775">
              <a:buFont typeface="Wingdings" panose="05000000000000000000" pitchFamily="2" charset="2"/>
              <a:buChar char="§"/>
            </a:pPr>
            <a:r>
              <a:rPr lang="en-US" sz="2000" dirty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Don’t forget to review your Google </a:t>
            </a:r>
            <a:r>
              <a:rPr lang="en-US" sz="2000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AdWords </a:t>
            </a:r>
            <a:r>
              <a:rPr lang="en-US" sz="2000" dirty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search queries too for SEO content </a:t>
            </a:r>
            <a:r>
              <a:rPr lang="en-US" sz="2000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ideas</a:t>
            </a:r>
            <a:endParaRPr lang="en-US" sz="2000" dirty="0"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t="60138" r="36313"/>
          <a:stretch/>
        </p:blipFill>
        <p:spPr>
          <a:xfrm>
            <a:off x="6516547" y="2264417"/>
            <a:ext cx="5359078" cy="277773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9352344" y="2476982"/>
            <a:ext cx="810228" cy="243069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1065397" y="3786849"/>
            <a:ext cx="810228" cy="243069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944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2794" y="119697"/>
            <a:ext cx="5666936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Google Keyword Planner</a:t>
            </a:r>
            <a:endParaRPr lang="en-US" sz="3500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815129"/>
            <a:ext cx="12192000" cy="0"/>
          </a:xfrm>
          <a:prstGeom prst="line">
            <a:avLst/>
          </a:prstGeom>
          <a:ln w="57150" cmpd="dbl">
            <a:gradFill flip="none" rotWithShape="1">
              <a:gsLst>
                <a:gs pos="0">
                  <a:schemeClr val="bg1"/>
                </a:gs>
                <a:gs pos="100000">
                  <a:schemeClr val="tx1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94" y="6387988"/>
            <a:ext cx="2052740" cy="3227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7410" y="1308206"/>
            <a:ext cx="5412563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200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Review search terms and content ideas using average monthly search data.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en-US" sz="2200" dirty="0"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200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Think about designing content for those with medium to low competition versus high. High competition makes it tougher to rank and often takes long-form posts to compete.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en-US" sz="2200" dirty="0"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200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Helps with content heading like:</a:t>
            </a:r>
          </a:p>
          <a:p>
            <a:pPr marL="1371600" lvl="2" indent="-457200"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Using sandwich vs. sub shop</a:t>
            </a:r>
          </a:p>
          <a:p>
            <a:pPr marL="1371600" lvl="2" indent="-457200"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Construction firm vs. company</a:t>
            </a:r>
          </a:p>
          <a:p>
            <a:pPr marL="1371600" lvl="2" indent="-457200"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Travel tips vs. Tourism tips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2652" y="2263347"/>
            <a:ext cx="6131069" cy="35488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2652" y="1480482"/>
            <a:ext cx="6131069" cy="78286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8701873" y="3046212"/>
            <a:ext cx="1075173" cy="251209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701872" y="4953838"/>
            <a:ext cx="1075173" cy="53580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701871" y="3594801"/>
            <a:ext cx="1075173" cy="251209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9646418" y="3297421"/>
            <a:ext cx="0" cy="29738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216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2794" y="119697"/>
            <a:ext cx="8975534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Option 2: Primary Data You (May) Have</a:t>
            </a:r>
            <a:endParaRPr lang="en-US" sz="3500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815129"/>
            <a:ext cx="12192000" cy="0"/>
          </a:xfrm>
          <a:prstGeom prst="line">
            <a:avLst/>
          </a:prstGeom>
          <a:ln w="57150" cmpd="dbl">
            <a:gradFill flip="none" rotWithShape="1">
              <a:gsLst>
                <a:gs pos="0">
                  <a:schemeClr val="bg1"/>
                </a:gs>
                <a:gs pos="100000">
                  <a:schemeClr val="tx1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94" y="6387988"/>
            <a:ext cx="2052740" cy="3227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2794" y="2101051"/>
            <a:ext cx="6666166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000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Customer survey data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000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Salesforce comments and notes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000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Customer service platforms (chat)</a:t>
            </a:r>
          </a:p>
          <a:p>
            <a:pPr marL="1371600" lvl="2" indent="-457200"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Zendesk, LiveChat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000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Customer reviews</a:t>
            </a:r>
          </a:p>
          <a:p>
            <a:pPr marL="1371600" lvl="2" indent="-457200"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Google, Yelp!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000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Social media comments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1360" y="2252265"/>
            <a:ext cx="4617720" cy="2601316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13111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2794" y="119697"/>
            <a:ext cx="8820043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Option 3: Primary Data You Can Obtain</a:t>
            </a:r>
            <a:endParaRPr lang="en-US" sz="3500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815129"/>
            <a:ext cx="12192000" cy="0"/>
          </a:xfrm>
          <a:prstGeom prst="line">
            <a:avLst/>
          </a:prstGeom>
          <a:ln w="57150" cmpd="dbl">
            <a:gradFill flip="none" rotWithShape="1">
              <a:gsLst>
                <a:gs pos="0">
                  <a:schemeClr val="bg1"/>
                </a:gs>
                <a:gs pos="100000">
                  <a:schemeClr val="tx1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94" y="6387988"/>
            <a:ext cx="2052740" cy="3227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2794" y="2441187"/>
            <a:ext cx="704716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000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Original research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000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Market/Brand equity surveys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000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Industry or “State Of” surveys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000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Competitor surveys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000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Using a third-party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8512" y="2063689"/>
            <a:ext cx="4649128" cy="3100387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59721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0" y="815129"/>
            <a:ext cx="12192000" cy="0"/>
          </a:xfrm>
          <a:prstGeom prst="line">
            <a:avLst/>
          </a:prstGeom>
          <a:ln w="57150" cmpd="dbl">
            <a:gradFill flip="none" rotWithShape="1">
              <a:gsLst>
                <a:gs pos="0">
                  <a:schemeClr val="bg1"/>
                </a:gs>
                <a:gs pos="100000">
                  <a:schemeClr val="tx1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94" y="6387988"/>
            <a:ext cx="2052740" cy="3227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2794" y="2304027"/>
            <a:ext cx="7278595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000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Free (but limited) platforms</a:t>
            </a:r>
          </a:p>
          <a:p>
            <a:pPr marL="1371600" lvl="2" indent="-457200"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Survey Monkey, Google Forms, etc.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000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Email customer lists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000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Paid social media posts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000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Purchased email lists or panels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000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Comment cards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2794" y="119697"/>
            <a:ext cx="6649577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Ways to Collect Primary Data</a:t>
            </a:r>
            <a:endParaRPr lang="en-US" sz="3500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1040" y="2320692"/>
            <a:ext cx="4696260" cy="2641646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108688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8875" y="2053722"/>
            <a:ext cx="7334250" cy="3838575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  <p:cxnSp>
        <p:nvCxnSpPr>
          <p:cNvPr id="7" name="Straight Connector 6"/>
          <p:cNvCxnSpPr/>
          <p:nvPr/>
        </p:nvCxnSpPr>
        <p:spPr>
          <a:xfrm>
            <a:off x="0" y="815129"/>
            <a:ext cx="12192000" cy="0"/>
          </a:xfrm>
          <a:prstGeom prst="line">
            <a:avLst/>
          </a:prstGeom>
          <a:ln w="57150" cmpd="dbl">
            <a:gradFill flip="none" rotWithShape="1">
              <a:gsLst>
                <a:gs pos="0">
                  <a:schemeClr val="bg1"/>
                </a:gs>
                <a:gs pos="100000">
                  <a:schemeClr val="tx1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94" y="6387988"/>
            <a:ext cx="2052740" cy="3227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28875" y="1295294"/>
            <a:ext cx="73342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Repurpose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2794" y="119697"/>
            <a:ext cx="3624710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Remember This</a:t>
            </a:r>
            <a:endParaRPr lang="en-US" sz="3500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509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sticky not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4" r="8341" b="6291"/>
          <a:stretch/>
        </p:blipFill>
        <p:spPr bwMode="auto">
          <a:xfrm rot="575905">
            <a:off x="4975351" y="-1297"/>
            <a:ext cx="7181106" cy="745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05402" y="2819340"/>
            <a:ext cx="51210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Segoe Print" panose="02000600000000000000" pitchFamily="2" charset="0"/>
              </a:rPr>
              <a:t>Furniture &amp; Appliance Store Blog Ideas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500" dirty="0" smtClean="0">
                <a:latin typeface="Segoe Print" panose="02000600000000000000" pitchFamily="2" charset="0"/>
              </a:rPr>
              <a:t>3 key takeaways from our customer survey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500" dirty="0" smtClean="0">
                <a:latin typeface="Segoe Print" panose="02000600000000000000" pitchFamily="2" charset="0"/>
              </a:rPr>
              <a:t>4 things our customers love about our brand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500" dirty="0" smtClean="0">
                <a:latin typeface="Segoe Print" panose="02000600000000000000" pitchFamily="2" charset="0"/>
              </a:rPr>
              <a:t>7 things to consider when choosing furniture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500" dirty="0" smtClean="0">
                <a:latin typeface="Segoe Print" panose="02000600000000000000" pitchFamily="2" charset="0"/>
              </a:rPr>
              <a:t>Key word associations with our furniture store</a:t>
            </a:r>
            <a:endParaRPr lang="en-US" sz="1500" dirty="0">
              <a:latin typeface="Segoe Print" panose="02000600000000000000" pitchFamily="2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500" dirty="0" smtClean="0">
                <a:latin typeface="Segoe Print" panose="02000600000000000000" pitchFamily="2" charset="0"/>
              </a:rPr>
              <a:t>How to choose the right dishwasher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500" dirty="0" smtClean="0">
                <a:latin typeface="Segoe Print" panose="02000600000000000000" pitchFamily="2" charset="0"/>
              </a:rPr>
              <a:t>Ultimate guide to choosing kitchen appliances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2794" y="119697"/>
            <a:ext cx="5798382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Primary Example 1: Blogs</a:t>
            </a:r>
            <a:endParaRPr lang="en-US" sz="3500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815129"/>
            <a:ext cx="12192000" cy="0"/>
          </a:xfrm>
          <a:prstGeom prst="line">
            <a:avLst/>
          </a:prstGeom>
          <a:ln w="57150" cmpd="dbl">
            <a:gradFill flip="none" rotWithShape="1">
              <a:gsLst>
                <a:gs pos="0">
                  <a:schemeClr val="bg1"/>
                </a:gs>
                <a:gs pos="100000">
                  <a:schemeClr val="tx1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94" y="6387988"/>
            <a:ext cx="2052740" cy="3227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2794" y="1756083"/>
            <a:ext cx="4958932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500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Results from a simple customer satisfaction survey can offer a ton of blog posts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500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Ask a question in your customer survey about platforms they use, type of content they want to learn more about, etc.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500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Collect testimonials in the survey</a:t>
            </a:r>
          </a:p>
        </p:txBody>
      </p:sp>
    </p:spTree>
    <p:extLst>
      <p:ext uri="{BB962C8B-B14F-4D97-AF65-F5344CB8AC3E}">
        <p14:creationId xmlns:p14="http://schemas.microsoft.com/office/powerpoint/2010/main" val="741990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2794" y="119697"/>
            <a:ext cx="6319359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What Will We Cover Today?</a:t>
            </a:r>
            <a:endParaRPr lang="en-US" sz="3500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815129"/>
            <a:ext cx="12192000" cy="0"/>
          </a:xfrm>
          <a:prstGeom prst="line">
            <a:avLst/>
          </a:prstGeom>
          <a:ln w="57150" cmpd="dbl">
            <a:gradFill flip="none" rotWithShape="1">
              <a:gsLst>
                <a:gs pos="0">
                  <a:schemeClr val="bg1"/>
                </a:gs>
                <a:gs pos="100000">
                  <a:schemeClr val="tx1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94" y="6387988"/>
            <a:ext cx="2052740" cy="3227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2794" y="3340787"/>
            <a:ext cx="116211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000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Statistics about content marketing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000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Why your content may not be performing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000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Free secondary research tools to help inform content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000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Examples of using surveys and research to build </a:t>
            </a:r>
            <a:r>
              <a:rPr lang="en-US" sz="3000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content</a:t>
            </a:r>
            <a:endParaRPr lang="en-US" sz="3000" dirty="0" smtClean="0"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981" y="1620397"/>
            <a:ext cx="3524779" cy="145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289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2794" y="119697"/>
            <a:ext cx="8574783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Primary Example 1: Blogs (Continued)</a:t>
            </a:r>
            <a:endParaRPr lang="en-US" sz="3500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815129"/>
            <a:ext cx="12192000" cy="0"/>
          </a:xfrm>
          <a:prstGeom prst="line">
            <a:avLst/>
          </a:prstGeom>
          <a:ln w="57150" cmpd="dbl">
            <a:gradFill flip="none" rotWithShape="1">
              <a:gsLst>
                <a:gs pos="0">
                  <a:schemeClr val="bg1"/>
                </a:gs>
                <a:gs pos="100000">
                  <a:schemeClr val="tx1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94" y="6387988"/>
            <a:ext cx="2052740" cy="3227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0185" y="1064515"/>
            <a:ext cx="6471139" cy="50740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876" y="1753667"/>
            <a:ext cx="3143250" cy="14573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2794" y="3549748"/>
            <a:ext cx="411823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500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Discovered through client surveys, there were 4 main drivers to choosing VIP</a:t>
            </a:r>
          </a:p>
        </p:txBody>
      </p:sp>
    </p:spTree>
    <p:extLst>
      <p:ext uri="{BB962C8B-B14F-4D97-AF65-F5344CB8AC3E}">
        <p14:creationId xmlns:p14="http://schemas.microsoft.com/office/powerpoint/2010/main" val="3500991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2794" y="119697"/>
            <a:ext cx="7659469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Primary Example 2: Website Copy</a:t>
            </a:r>
            <a:endParaRPr lang="en-US" sz="3500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815129"/>
            <a:ext cx="12192000" cy="0"/>
          </a:xfrm>
          <a:prstGeom prst="line">
            <a:avLst/>
          </a:prstGeom>
          <a:ln w="57150" cmpd="dbl">
            <a:gradFill flip="none" rotWithShape="1">
              <a:gsLst>
                <a:gs pos="0">
                  <a:schemeClr val="bg1"/>
                </a:gs>
                <a:gs pos="100000">
                  <a:schemeClr val="tx1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94" y="6387988"/>
            <a:ext cx="2052740" cy="3227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2794" y="1747756"/>
            <a:ext cx="11603926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000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User experience (UX) interviews to understand what to feature on the site and what prospects look for. Try </a:t>
            </a:r>
            <a:r>
              <a:rPr lang="en-US" sz="3000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  <a:hlinkClick r:id="rId4"/>
              </a:rPr>
              <a:t>Loop11.com</a:t>
            </a:r>
            <a:r>
              <a:rPr lang="en-US" sz="3000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.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en-US" sz="3000" dirty="0"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2200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What factor(s) matter most in choice?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2200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What is the path to purchase? 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2200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What pages are most important?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2200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What are they trying to accomplish on-site?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2200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Who is your audience?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2200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What would help them take action on the site?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2200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How do they prefer to contact you?</a:t>
            </a:r>
          </a:p>
        </p:txBody>
      </p:sp>
    </p:spTree>
    <p:extLst>
      <p:ext uri="{BB962C8B-B14F-4D97-AF65-F5344CB8AC3E}">
        <p14:creationId xmlns:p14="http://schemas.microsoft.com/office/powerpoint/2010/main" val="3885288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2794" y="119697"/>
            <a:ext cx="10435870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Primary Example 2: Website Copy (Continued)</a:t>
            </a:r>
            <a:endParaRPr lang="en-US" sz="3500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815129"/>
            <a:ext cx="12192000" cy="0"/>
          </a:xfrm>
          <a:prstGeom prst="line">
            <a:avLst/>
          </a:prstGeom>
          <a:ln w="57150" cmpd="dbl">
            <a:gradFill flip="none" rotWithShape="1">
              <a:gsLst>
                <a:gs pos="0">
                  <a:schemeClr val="bg1"/>
                </a:gs>
                <a:gs pos="100000">
                  <a:schemeClr val="tx1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94" y="6387988"/>
            <a:ext cx="2052740" cy="32275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2387" y="1463674"/>
            <a:ext cx="7089721" cy="432781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52794" y="2413683"/>
            <a:ext cx="411823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Product design group for Xbox, Microsoft, etc.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Used a client and employee survey to uncover what clients wanted to see on a website and then used the employee survey to collect information</a:t>
            </a:r>
          </a:p>
        </p:txBody>
      </p:sp>
    </p:spTree>
    <p:extLst>
      <p:ext uri="{BB962C8B-B14F-4D97-AF65-F5344CB8AC3E}">
        <p14:creationId xmlns:p14="http://schemas.microsoft.com/office/powerpoint/2010/main" val="290660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2794" y="119697"/>
            <a:ext cx="10600979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Primary Example 3: Whitepapers and Webinars</a:t>
            </a:r>
            <a:endParaRPr lang="en-US" sz="3500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815129"/>
            <a:ext cx="12192000" cy="0"/>
          </a:xfrm>
          <a:prstGeom prst="line">
            <a:avLst/>
          </a:prstGeom>
          <a:ln w="57150" cmpd="dbl">
            <a:gradFill flip="none" rotWithShape="1">
              <a:gsLst>
                <a:gs pos="0">
                  <a:schemeClr val="bg1"/>
                </a:gs>
                <a:gs pos="100000">
                  <a:schemeClr val="tx1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94" y="6387988"/>
            <a:ext cx="2052740" cy="3227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2794" y="1664561"/>
            <a:ext cx="605656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000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Excellent source of content and lead generation for B2B companies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000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Survey the market using an email list targeted to titles and roles desired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000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In-depth downloadable content to capture leads for follow-up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000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Bonus: unveil through a webinar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2280" y="2086011"/>
            <a:ext cx="5104447" cy="3404418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422276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2794" y="119697"/>
            <a:ext cx="10681129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Primary Example 3: Whitepapers… (Continued)</a:t>
            </a:r>
            <a:endParaRPr lang="en-US" sz="3500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815129"/>
            <a:ext cx="12192000" cy="0"/>
          </a:xfrm>
          <a:prstGeom prst="line">
            <a:avLst/>
          </a:prstGeom>
          <a:ln w="57150" cmpd="dbl">
            <a:gradFill flip="none" rotWithShape="1">
              <a:gsLst>
                <a:gs pos="0">
                  <a:schemeClr val="bg1"/>
                </a:gs>
                <a:gs pos="100000">
                  <a:schemeClr val="tx1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94" y="6387988"/>
            <a:ext cx="2052740" cy="322758"/>
          </a:xfrm>
          <a:prstGeom prst="rect">
            <a:avLst/>
          </a:prstGeom>
        </p:spPr>
      </p:pic>
      <p:pic>
        <p:nvPicPr>
          <p:cNvPr id="8" name="Picture 2" descr="https://www.brandpoint.com/wp-content/uploads/2018/04/Landing-Page-image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377" y="985449"/>
            <a:ext cx="5967297" cy="2983649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3652" y="3260585"/>
            <a:ext cx="4597749" cy="319774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252794" y="1532481"/>
            <a:ext cx="437000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500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Surveyed bank and credit union marketers to understand views on content marketing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500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Shared findings in a whitepaper and webinar to pin Brandpoint as a thought-leader in this space to acquire more bank and credit union leads for content marketing</a:t>
            </a:r>
          </a:p>
        </p:txBody>
      </p:sp>
    </p:spTree>
    <p:extLst>
      <p:ext uri="{BB962C8B-B14F-4D97-AF65-F5344CB8AC3E}">
        <p14:creationId xmlns:p14="http://schemas.microsoft.com/office/powerpoint/2010/main" val="255331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2794" y="119697"/>
            <a:ext cx="7808548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Primary Example 4: Press Releases</a:t>
            </a:r>
            <a:endParaRPr lang="en-US" sz="3500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815129"/>
            <a:ext cx="12192000" cy="0"/>
          </a:xfrm>
          <a:prstGeom prst="line">
            <a:avLst/>
          </a:prstGeom>
          <a:ln w="57150" cmpd="dbl">
            <a:gradFill flip="none" rotWithShape="1">
              <a:gsLst>
                <a:gs pos="0">
                  <a:schemeClr val="bg1"/>
                </a:gs>
                <a:gs pos="100000">
                  <a:schemeClr val="tx1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94" y="6387988"/>
            <a:ext cx="2052740" cy="3227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2795" y="2311406"/>
            <a:ext cx="6129717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500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Getting press releases published can be a struggle for many businesses</a:t>
            </a:r>
            <a:endParaRPr lang="en-US" sz="2500" dirty="0"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500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Need to give the journalist </a:t>
            </a:r>
            <a:r>
              <a:rPr lang="en-US" sz="2500" dirty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something of </a:t>
            </a:r>
            <a:r>
              <a:rPr lang="en-US" sz="2500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value, not an announcement</a:t>
            </a:r>
            <a:endParaRPr lang="en-US" sz="2500" dirty="0"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500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Think about using research findings </a:t>
            </a:r>
            <a:r>
              <a:rPr lang="en-US" sz="2500" dirty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on the market or your </a:t>
            </a:r>
            <a:r>
              <a:rPr lang="en-US" sz="2500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industry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500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Backlink for SEO</a:t>
            </a:r>
            <a:endParaRPr lang="en-US" sz="2500" dirty="0"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0467" y="2186570"/>
            <a:ext cx="4813956" cy="303504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45344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2794" y="119697"/>
            <a:ext cx="10584949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Primary Example 4: Press Releases (Continued)</a:t>
            </a:r>
            <a:endParaRPr lang="en-US" sz="3500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815129"/>
            <a:ext cx="12192000" cy="0"/>
          </a:xfrm>
          <a:prstGeom prst="line">
            <a:avLst/>
          </a:prstGeom>
          <a:ln w="57150" cmpd="dbl">
            <a:gradFill flip="none" rotWithShape="1">
              <a:gsLst>
                <a:gs pos="0">
                  <a:schemeClr val="bg1"/>
                </a:gs>
                <a:gs pos="100000">
                  <a:schemeClr val="tx1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94" y="6387988"/>
            <a:ext cx="2052740" cy="3227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191" y="1193468"/>
            <a:ext cx="2338388" cy="8524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914" y="1928900"/>
            <a:ext cx="2800942" cy="404800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3082" y="1928900"/>
            <a:ext cx="2969522" cy="407458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69060" y="1407860"/>
            <a:ext cx="1117565" cy="4236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40990" y="2378525"/>
            <a:ext cx="5012418" cy="317533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111455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2794" y="119697"/>
            <a:ext cx="7409401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Primary Example 5: Infographics</a:t>
            </a:r>
            <a:endParaRPr lang="en-US" sz="3500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815129"/>
            <a:ext cx="12192000" cy="0"/>
          </a:xfrm>
          <a:prstGeom prst="line">
            <a:avLst/>
          </a:prstGeom>
          <a:ln w="57150" cmpd="dbl">
            <a:gradFill flip="none" rotWithShape="1">
              <a:gsLst>
                <a:gs pos="0">
                  <a:schemeClr val="bg1"/>
                </a:gs>
                <a:gs pos="100000">
                  <a:schemeClr val="tx1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94" y="6387988"/>
            <a:ext cx="2052740" cy="3227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2794" y="2683479"/>
            <a:ext cx="74094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000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Showcase your customer feedback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000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Excellent for social shares</a:t>
            </a:r>
            <a:endParaRPr lang="en-US" sz="3000" dirty="0"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000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Easy to repurpose other data into this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000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Tools such as </a:t>
            </a:r>
            <a:r>
              <a:rPr lang="en-US" sz="3000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  <a:hlinkClick r:id="rId4"/>
              </a:rPr>
              <a:t>Visme</a:t>
            </a:r>
            <a:r>
              <a:rPr lang="en-US" sz="3000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, </a:t>
            </a:r>
            <a:r>
              <a:rPr lang="en-US" sz="3000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  <a:hlinkClick r:id="rId5"/>
              </a:rPr>
              <a:t>Easel.ly</a:t>
            </a:r>
            <a:r>
              <a:rPr lang="en-US" sz="3000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, and </a:t>
            </a:r>
            <a:r>
              <a:rPr lang="en-US" sz="3000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  <a:hlinkClick r:id="rId6"/>
              </a:rPr>
              <a:t>Canva</a:t>
            </a:r>
            <a:endParaRPr lang="en-US" sz="3000" dirty="0"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373"/>
          <a:stretch/>
        </p:blipFill>
        <p:spPr>
          <a:xfrm>
            <a:off x="7805070" y="1504135"/>
            <a:ext cx="3911266" cy="429768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260949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2794" y="119697"/>
            <a:ext cx="10185802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Primary Example 5: Infographics (Continued)</a:t>
            </a:r>
            <a:endParaRPr lang="en-US" sz="3500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815129"/>
            <a:ext cx="12192000" cy="0"/>
          </a:xfrm>
          <a:prstGeom prst="line">
            <a:avLst/>
          </a:prstGeom>
          <a:ln w="57150" cmpd="dbl">
            <a:gradFill flip="none" rotWithShape="1">
              <a:gsLst>
                <a:gs pos="0">
                  <a:schemeClr val="bg1"/>
                </a:gs>
                <a:gs pos="100000">
                  <a:schemeClr val="tx1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94" y="6387988"/>
            <a:ext cx="2052740" cy="3227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187" y="1828800"/>
            <a:ext cx="5271447" cy="341172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1529" y="1828800"/>
            <a:ext cx="5120787" cy="341172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63276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2794" y="119697"/>
            <a:ext cx="8454559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Primary Example 6: Social Snackables</a:t>
            </a:r>
            <a:endParaRPr lang="en-US" sz="3500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815129"/>
            <a:ext cx="12192000" cy="0"/>
          </a:xfrm>
          <a:prstGeom prst="line">
            <a:avLst/>
          </a:prstGeom>
          <a:ln w="57150" cmpd="dbl">
            <a:gradFill flip="none" rotWithShape="1">
              <a:gsLst>
                <a:gs pos="0">
                  <a:schemeClr val="bg1"/>
                </a:gs>
                <a:gs pos="100000">
                  <a:schemeClr val="tx1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94" y="6387988"/>
            <a:ext cx="2052740" cy="3227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2795" y="2080507"/>
            <a:ext cx="610228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000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Repurposing </a:t>
            </a:r>
            <a:r>
              <a:rPr lang="en-US" sz="3000" dirty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nuggets, data, </a:t>
            </a:r>
            <a:r>
              <a:rPr lang="en-US" sz="3000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etc.</a:t>
            </a:r>
            <a:endParaRPr lang="en-US" sz="3000" dirty="0"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000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Think about the platforms your users are on: Instagram</a:t>
            </a:r>
            <a:r>
              <a:rPr lang="en-US" sz="3000" dirty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, Facebook, Twitter, </a:t>
            </a:r>
            <a:r>
              <a:rPr lang="en-US" sz="3000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LinkedIn, etc.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000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Facebook has the highest 30-day usage rate of any social platform in the Syracuse DMA</a:t>
            </a:r>
            <a:endParaRPr lang="en-US" sz="3000" dirty="0"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1275" name="Picture 11" descr="Image result for tip to pick a charit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00" y="1262412"/>
            <a:ext cx="2957379" cy="4579588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0408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2794" y="119697"/>
            <a:ext cx="6348213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What is Content Marketing?</a:t>
            </a:r>
            <a:endParaRPr lang="en-US" sz="3500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815129"/>
            <a:ext cx="12192000" cy="0"/>
          </a:xfrm>
          <a:prstGeom prst="line">
            <a:avLst/>
          </a:prstGeom>
          <a:ln w="57150" cmpd="dbl">
            <a:gradFill flip="none" rotWithShape="1">
              <a:gsLst>
                <a:gs pos="0">
                  <a:schemeClr val="bg1"/>
                </a:gs>
                <a:gs pos="100000">
                  <a:schemeClr val="tx1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94" y="6387988"/>
            <a:ext cx="2052740" cy="3227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2794" y="3340787"/>
            <a:ext cx="116211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000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“Content </a:t>
            </a:r>
            <a:r>
              <a:rPr lang="en-US" sz="3000" dirty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marketing is a strategic marketing approach focused on creating and distributing </a:t>
            </a:r>
            <a:r>
              <a:rPr lang="en-US" sz="3000" b="1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relevant</a:t>
            </a:r>
            <a:r>
              <a:rPr lang="en-US" sz="3000" b="1" dirty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, </a:t>
            </a:r>
            <a:r>
              <a:rPr lang="en-US" sz="3000" b="1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valuable, and </a:t>
            </a:r>
            <a:r>
              <a:rPr lang="en-US" sz="3000" b="1" dirty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consistent content </a:t>
            </a:r>
            <a:r>
              <a:rPr lang="en-US" sz="3000" dirty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to attract and retain a clearly defined audience — and, ultimately, to drive profitable customer </a:t>
            </a:r>
            <a:r>
              <a:rPr lang="en-US" sz="3000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action”</a:t>
            </a:r>
            <a:endParaRPr lang="en-US" sz="3000" dirty="0"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7565" y="1575645"/>
            <a:ext cx="3476870" cy="1666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0773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2794" y="119697"/>
            <a:ext cx="8196475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Primary Example 7: YouTube Videos</a:t>
            </a:r>
            <a:endParaRPr lang="en-US" sz="3500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815129"/>
            <a:ext cx="12192000" cy="0"/>
          </a:xfrm>
          <a:prstGeom prst="line">
            <a:avLst/>
          </a:prstGeom>
          <a:ln w="57150" cmpd="dbl">
            <a:gradFill flip="none" rotWithShape="1">
              <a:gsLst>
                <a:gs pos="0">
                  <a:schemeClr val="bg1"/>
                </a:gs>
                <a:gs pos="100000">
                  <a:schemeClr val="tx1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94" y="6387988"/>
            <a:ext cx="2052740" cy="3227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2795" y="2078958"/>
            <a:ext cx="619372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000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Repurposing </a:t>
            </a:r>
            <a:r>
              <a:rPr lang="en-US" sz="3000" dirty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content from blogs, social, etc</a:t>
            </a:r>
            <a:r>
              <a:rPr lang="en-US" sz="3000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. into short videos</a:t>
            </a:r>
            <a:endParaRPr lang="en-US" sz="3000" dirty="0"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000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Think quick </a:t>
            </a:r>
            <a:r>
              <a:rPr lang="en-US" sz="3000" dirty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videos on </a:t>
            </a:r>
            <a:r>
              <a:rPr lang="en-US" sz="3000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tips/tricks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000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Use content already created</a:t>
            </a:r>
            <a:endParaRPr lang="en-US" sz="3000" dirty="0"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000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YouTube is the second largest search engine (used for B2C and B2B)</a:t>
            </a:r>
            <a:endParaRPr lang="en-US" sz="3000" dirty="0"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8759" y="1478280"/>
            <a:ext cx="5187002" cy="441580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87816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2794" y="119697"/>
            <a:ext cx="9607117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Primary Example 8: Compare/Battle Cards</a:t>
            </a:r>
            <a:endParaRPr lang="en-US" sz="3500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815129"/>
            <a:ext cx="12192000" cy="0"/>
          </a:xfrm>
          <a:prstGeom prst="line">
            <a:avLst/>
          </a:prstGeom>
          <a:ln w="57150" cmpd="dbl">
            <a:gradFill flip="none" rotWithShape="1">
              <a:gsLst>
                <a:gs pos="0">
                  <a:schemeClr val="bg1"/>
                </a:gs>
                <a:gs pos="100000">
                  <a:schemeClr val="tx1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94" y="6387988"/>
            <a:ext cx="2052740" cy="3227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2794" y="2075471"/>
            <a:ext cx="72785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000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Using a third-party to assess your brand equity vs. competition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000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Understand strengths and weaknesses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000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Great sales tools and collateral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1389" y="1670915"/>
            <a:ext cx="4300701" cy="286265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516836" y="5117788"/>
            <a:ext cx="11315254" cy="553998"/>
          </a:xfrm>
          <a:prstGeom prst="rect">
            <a:avLst/>
          </a:prstGeom>
          <a:solidFill>
            <a:srgbClr val="364C94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Better is the opinion of the buyer, not the seller.</a:t>
            </a:r>
          </a:p>
        </p:txBody>
      </p:sp>
    </p:spTree>
    <p:extLst>
      <p:ext uri="{BB962C8B-B14F-4D97-AF65-F5344CB8AC3E}">
        <p14:creationId xmlns:p14="http://schemas.microsoft.com/office/powerpoint/2010/main" val="3999387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2794" y="119697"/>
            <a:ext cx="10546477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Primary Example 8: Battle Cards… (Continued)</a:t>
            </a:r>
            <a:endParaRPr lang="en-US" sz="3500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815129"/>
            <a:ext cx="12192000" cy="0"/>
          </a:xfrm>
          <a:prstGeom prst="line">
            <a:avLst/>
          </a:prstGeom>
          <a:ln w="57150" cmpd="dbl">
            <a:gradFill flip="none" rotWithShape="1">
              <a:gsLst>
                <a:gs pos="0">
                  <a:schemeClr val="bg1"/>
                </a:gs>
                <a:gs pos="100000">
                  <a:schemeClr val="tx1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94" y="6387988"/>
            <a:ext cx="2052740" cy="3227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889" y="1432263"/>
            <a:ext cx="4759609" cy="42096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6190" y="1496754"/>
            <a:ext cx="4075411" cy="4209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997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2794" y="119697"/>
            <a:ext cx="10546477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Primary Example 8: Battle Cards… (Continued)</a:t>
            </a:r>
            <a:endParaRPr lang="en-US" sz="3500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815129"/>
            <a:ext cx="12192000" cy="0"/>
          </a:xfrm>
          <a:prstGeom prst="line">
            <a:avLst/>
          </a:prstGeom>
          <a:ln w="57150" cmpd="dbl">
            <a:gradFill flip="none" rotWithShape="1">
              <a:gsLst>
                <a:gs pos="0">
                  <a:schemeClr val="bg1"/>
                </a:gs>
                <a:gs pos="100000">
                  <a:schemeClr val="tx1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94" y="6387988"/>
            <a:ext cx="2052740" cy="322758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581390" y="1465171"/>
            <a:ext cx="4578333" cy="4143793"/>
            <a:chOff x="1353143" y="1468933"/>
            <a:chExt cx="4578333" cy="414379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/>
            <a:srcRect t="25976" b="6341"/>
            <a:stretch/>
          </p:blipFill>
          <p:spPr>
            <a:xfrm>
              <a:off x="1797265" y="2000022"/>
              <a:ext cx="4134211" cy="3612704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/>
            <a:srcRect l="2854" t="14083" r="62611" b="70590"/>
            <a:stretch/>
          </p:blipFill>
          <p:spPr>
            <a:xfrm>
              <a:off x="1353143" y="1468933"/>
              <a:ext cx="1427747" cy="818147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70110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2794" y="119697"/>
            <a:ext cx="3397084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3 For the Road</a:t>
            </a:r>
            <a:endParaRPr lang="en-US" sz="3500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815129"/>
            <a:ext cx="12192000" cy="0"/>
          </a:xfrm>
          <a:prstGeom prst="line">
            <a:avLst/>
          </a:prstGeom>
          <a:ln w="57150" cmpd="dbl">
            <a:gradFill flip="none" rotWithShape="1">
              <a:gsLst>
                <a:gs pos="0">
                  <a:schemeClr val="bg1"/>
                </a:gs>
                <a:gs pos="100000">
                  <a:schemeClr val="tx1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94" y="6387988"/>
            <a:ext cx="2052740" cy="3227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2114"/>
          <a:stretch/>
        </p:blipFill>
        <p:spPr>
          <a:xfrm>
            <a:off x="10271760" y="4526280"/>
            <a:ext cx="1920240" cy="233172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2794" y="2632063"/>
            <a:ext cx="1171060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000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Make your content efforts worth it, repurpose into many formats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000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Provide answers for your most common customer questions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000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Focus on </a:t>
            </a:r>
            <a:r>
              <a:rPr lang="en-US" sz="3000" b="1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HELPING</a:t>
            </a:r>
            <a:r>
              <a:rPr lang="en-US" sz="3000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 your customers, not selling to them</a:t>
            </a:r>
          </a:p>
        </p:txBody>
      </p:sp>
    </p:spTree>
    <p:extLst>
      <p:ext uri="{BB962C8B-B14F-4D97-AF65-F5344CB8AC3E}">
        <p14:creationId xmlns:p14="http://schemas.microsoft.com/office/powerpoint/2010/main" val="4077381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2794" y="119697"/>
            <a:ext cx="5330305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Questions and Answers</a:t>
            </a:r>
            <a:endParaRPr lang="en-US" sz="3500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815129"/>
            <a:ext cx="12192000" cy="0"/>
          </a:xfrm>
          <a:prstGeom prst="line">
            <a:avLst/>
          </a:prstGeom>
          <a:ln w="57150" cmpd="dbl">
            <a:gradFill flip="none" rotWithShape="1">
              <a:gsLst>
                <a:gs pos="0">
                  <a:schemeClr val="bg1"/>
                </a:gs>
                <a:gs pos="100000">
                  <a:schemeClr val="tx1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94" y="6387988"/>
            <a:ext cx="2052740" cy="322758"/>
          </a:xfrm>
          <a:prstGeom prst="rect">
            <a:avLst/>
          </a:prstGeom>
        </p:spPr>
      </p:pic>
      <p:pic>
        <p:nvPicPr>
          <p:cNvPr id="2050" name="Picture 2" descr="Image result for q&amp;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712" y="2046412"/>
            <a:ext cx="5362575" cy="3110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243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2794" y="119697"/>
            <a:ext cx="7191392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Examples of Content Marketing</a:t>
            </a:r>
            <a:endParaRPr lang="en-US" sz="3500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815129"/>
            <a:ext cx="12192000" cy="0"/>
          </a:xfrm>
          <a:prstGeom prst="line">
            <a:avLst/>
          </a:prstGeom>
          <a:ln w="57150" cmpd="dbl">
            <a:gradFill flip="none" rotWithShape="1">
              <a:gsLst>
                <a:gs pos="0">
                  <a:schemeClr val="bg1"/>
                </a:gs>
                <a:gs pos="100000">
                  <a:schemeClr val="tx1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94" y="6387988"/>
            <a:ext cx="2052740" cy="32275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18160" y="1033708"/>
            <a:ext cx="6096000" cy="5170646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Blogs</a:t>
            </a:r>
            <a:endParaRPr lang="en-US" sz="3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000" dirty="0">
                <a:latin typeface="Segoe UI" panose="020B0502040204020203" pitchFamily="34" charset="0"/>
                <a:cs typeface="Segoe UI" panose="020B0502040204020203" pitchFamily="34" charset="0"/>
              </a:rPr>
              <a:t>Website </a:t>
            </a:r>
            <a:r>
              <a:rPr lang="en-US" sz="3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Copy</a:t>
            </a:r>
            <a:endParaRPr lang="en-US" sz="3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Whitepapers and Webinars</a:t>
            </a:r>
            <a:endParaRPr lang="en-US" sz="3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000" dirty="0">
                <a:latin typeface="Segoe UI" panose="020B0502040204020203" pitchFamily="34" charset="0"/>
                <a:cs typeface="Segoe UI" panose="020B0502040204020203" pitchFamily="34" charset="0"/>
              </a:rPr>
              <a:t>Press </a:t>
            </a:r>
            <a:r>
              <a:rPr lang="en-US" sz="3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Releases 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Infographics</a:t>
            </a:r>
            <a:endParaRPr lang="en-US" sz="3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000" dirty="0">
                <a:latin typeface="Segoe UI" panose="020B0502040204020203" pitchFamily="34" charset="0"/>
                <a:cs typeface="Segoe UI" panose="020B0502040204020203" pitchFamily="34" charset="0"/>
              </a:rPr>
              <a:t>Social </a:t>
            </a:r>
            <a:r>
              <a:rPr lang="en-US" sz="3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Snackables</a:t>
            </a:r>
            <a:endParaRPr lang="en-US" sz="3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YouTube Videos</a:t>
            </a:r>
            <a:endParaRPr lang="en-US" sz="3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Compare/Battle Cards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Sales Collateral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Case Studies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eBooks</a:t>
            </a:r>
          </a:p>
        </p:txBody>
      </p:sp>
      <p:pic>
        <p:nvPicPr>
          <p:cNvPr id="2050" name="Picture 2" descr="Image result for content market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240" y="1867217"/>
            <a:ext cx="4815840" cy="371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737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2794" y="119697"/>
            <a:ext cx="8550739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Why is Content Marketing Important?</a:t>
            </a:r>
            <a:endParaRPr lang="en-US" sz="3500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815129"/>
            <a:ext cx="12192000" cy="0"/>
          </a:xfrm>
          <a:prstGeom prst="line">
            <a:avLst/>
          </a:prstGeom>
          <a:ln w="57150" cmpd="dbl">
            <a:gradFill flip="none" rotWithShape="1">
              <a:gsLst>
                <a:gs pos="0">
                  <a:schemeClr val="bg1"/>
                </a:gs>
                <a:gs pos="100000">
                  <a:schemeClr val="tx1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94" y="6387988"/>
            <a:ext cx="2052740" cy="322758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0786319"/>
              </p:ext>
            </p:extLst>
          </p:nvPr>
        </p:nvGraphicFramePr>
        <p:xfrm>
          <a:off x="252794" y="1524000"/>
          <a:ext cx="11710605" cy="4465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03535">
                  <a:extLst>
                    <a:ext uri="{9D8B030D-6E8A-4147-A177-3AD203B41FA5}">
                      <a16:colId xmlns:a16="http://schemas.microsoft.com/office/drawing/2014/main" val="2222828448"/>
                    </a:ext>
                  </a:extLst>
                </a:gridCol>
                <a:gridCol w="3903535">
                  <a:extLst>
                    <a:ext uri="{9D8B030D-6E8A-4147-A177-3AD203B41FA5}">
                      <a16:colId xmlns:a16="http://schemas.microsoft.com/office/drawing/2014/main" val="1666583931"/>
                    </a:ext>
                  </a:extLst>
                </a:gridCol>
                <a:gridCol w="3903535">
                  <a:extLst>
                    <a:ext uri="{9D8B030D-6E8A-4147-A177-3AD203B41FA5}">
                      <a16:colId xmlns:a16="http://schemas.microsoft.com/office/drawing/2014/main" val="1150447728"/>
                    </a:ext>
                  </a:extLst>
                </a:gridCol>
              </a:tblGrid>
              <a:tr h="2232660"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 smtClean="0">
                          <a:solidFill>
                            <a:srgbClr val="364C94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7.8x</a:t>
                      </a:r>
                    </a:p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Year-over-year unique site traffic is 7.8x higher for content marketing leaders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 smtClean="0">
                          <a:solidFill>
                            <a:srgbClr val="364C94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62%</a:t>
                      </a:r>
                    </a:p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Content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marketing costs 62% less than traditional marketing and generates 3x leads</a:t>
                      </a:r>
                      <a:endParaRPr lang="en-US" sz="2000" b="0" dirty="0" smtClean="0">
                        <a:solidFill>
                          <a:schemeClr val="tx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 smtClean="0">
                          <a:solidFill>
                            <a:srgbClr val="364C94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81%</a:t>
                      </a:r>
                    </a:p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Percent of marketers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who plan to increase the use of original written content</a:t>
                      </a:r>
                      <a:endParaRPr lang="en-US" sz="2000" b="0" dirty="0" smtClean="0">
                        <a:solidFill>
                          <a:schemeClr val="tx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2906286"/>
                  </a:ext>
                </a:extLst>
              </a:tr>
              <a:tr h="2232660"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 smtClean="0">
                          <a:solidFill>
                            <a:srgbClr val="364C94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126%</a:t>
                      </a:r>
                    </a:p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Small businesses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with blogs get 126% more lead growth than small businesses without one</a:t>
                      </a:r>
                      <a:endParaRPr lang="en-US" sz="2000" b="0" dirty="0" smtClean="0">
                        <a:solidFill>
                          <a:schemeClr val="tx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 u="none" dirty="0" smtClean="0">
                          <a:solidFill>
                            <a:srgbClr val="364C94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43%</a:t>
                      </a:r>
                    </a:p>
                    <a:p>
                      <a:pPr algn="ctr"/>
                      <a:r>
                        <a:rPr lang="en-US" sz="2000" b="0" u="none" dirty="0" smtClean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Percent of people who admit to skimming blog posts,</a:t>
                      </a:r>
                      <a:r>
                        <a:rPr lang="en-US" sz="2000" b="0" u="none" baseline="0" dirty="0" smtClean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not reading them in full</a:t>
                      </a:r>
                      <a:endParaRPr lang="en-US" sz="2000" b="0" u="none" dirty="0" smtClean="0">
                        <a:solidFill>
                          <a:schemeClr val="tx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 smtClean="0">
                          <a:solidFill>
                            <a:srgbClr val="364C94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47%</a:t>
                      </a:r>
                    </a:p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Of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buyers who viewed 3 to 5 pieces of content before engaging with a sales rep</a:t>
                      </a:r>
                      <a:endParaRPr lang="en-US" sz="2000" b="0" dirty="0" smtClean="0">
                        <a:solidFill>
                          <a:schemeClr val="tx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8058273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2584175" y="6372192"/>
            <a:ext cx="946614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500" dirty="0" smtClean="0">
                <a:latin typeface="Segoe UI" panose="020B0502040204020203" pitchFamily="34" charset="0"/>
                <a:cs typeface="Segoe UI" panose="020B0502040204020203" pitchFamily="34" charset="0"/>
              </a:rPr>
              <a:t>Via neilpatel.com, contentmarketinginstitute.com, and hubspot.com </a:t>
            </a:r>
            <a:endParaRPr lang="en-US" sz="15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794" y="1000515"/>
            <a:ext cx="1171060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500" b="1" i="1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Show Me To Your Boss</a:t>
            </a:r>
          </a:p>
        </p:txBody>
      </p:sp>
    </p:spTree>
    <p:extLst>
      <p:ext uri="{BB962C8B-B14F-4D97-AF65-F5344CB8AC3E}">
        <p14:creationId xmlns:p14="http://schemas.microsoft.com/office/powerpoint/2010/main" val="3364476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2794" y="119697"/>
            <a:ext cx="10402207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How Content Marketing is Supposed to Work</a:t>
            </a:r>
            <a:endParaRPr lang="en-US" sz="3500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815129"/>
            <a:ext cx="12192000" cy="0"/>
          </a:xfrm>
          <a:prstGeom prst="line">
            <a:avLst/>
          </a:prstGeom>
          <a:ln w="57150" cmpd="dbl">
            <a:gradFill flip="none" rotWithShape="1">
              <a:gsLst>
                <a:gs pos="0">
                  <a:schemeClr val="bg1"/>
                </a:gs>
                <a:gs pos="100000">
                  <a:schemeClr val="tx1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94" y="6387988"/>
            <a:ext cx="2052740" cy="322758"/>
          </a:xfrm>
          <a:prstGeom prst="rect">
            <a:avLst/>
          </a:prstGeom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582799202"/>
              </p:ext>
            </p:extLst>
          </p:nvPr>
        </p:nvGraphicFramePr>
        <p:xfrm>
          <a:off x="252794" y="1112520"/>
          <a:ext cx="11710606" cy="50258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26" name="Picture 2" descr="Image result for dollar ba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5284" y="2924207"/>
            <a:ext cx="489352" cy="67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276" r="23103"/>
          <a:stretch/>
        </p:blipFill>
        <p:spPr>
          <a:xfrm>
            <a:off x="706297" y="2832484"/>
            <a:ext cx="756744" cy="860797"/>
          </a:xfrm>
          <a:prstGeom prst="rect">
            <a:avLst/>
          </a:prstGeom>
        </p:spPr>
      </p:pic>
      <p:pic>
        <p:nvPicPr>
          <p:cNvPr id="1028" name="Picture 4" descr="Image result for magnifying glass ico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9" r="20775"/>
          <a:stretch/>
        </p:blipFill>
        <p:spPr bwMode="auto">
          <a:xfrm>
            <a:off x="2716696" y="2924207"/>
            <a:ext cx="756914" cy="67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trust icon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265" y="2884354"/>
            <a:ext cx="757055" cy="757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Related image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834" y="2924207"/>
            <a:ext cx="708465" cy="708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Image result for solution ico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8544" y="2924207"/>
            <a:ext cx="745573" cy="745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500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2794" y="119697"/>
            <a:ext cx="9002786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How Content Marketing Usually Works</a:t>
            </a:r>
            <a:endParaRPr lang="en-US" sz="3500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815129"/>
            <a:ext cx="12192000" cy="0"/>
          </a:xfrm>
          <a:prstGeom prst="line">
            <a:avLst/>
          </a:prstGeom>
          <a:ln w="57150" cmpd="dbl">
            <a:gradFill flip="none" rotWithShape="1">
              <a:gsLst>
                <a:gs pos="0">
                  <a:schemeClr val="bg1"/>
                </a:gs>
                <a:gs pos="100000">
                  <a:schemeClr val="tx1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94" y="6387988"/>
            <a:ext cx="2052740" cy="322758"/>
          </a:xfrm>
          <a:prstGeom prst="rect">
            <a:avLst/>
          </a:prstGeom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438456748"/>
              </p:ext>
            </p:extLst>
          </p:nvPr>
        </p:nvGraphicFramePr>
        <p:xfrm>
          <a:off x="252794" y="1112520"/>
          <a:ext cx="11710606" cy="50258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074" name="Picture 2" descr="https://static.thenounproject.com/png/165099-200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79" y="2701873"/>
            <a:ext cx="928021" cy="928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circle with x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576" y="2789014"/>
            <a:ext cx="836412" cy="83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salesman ico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201" y="2793482"/>
            <a:ext cx="1002665" cy="1002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Image result for boring icon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240" y="2795027"/>
            <a:ext cx="835025" cy="833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Image result for no answers ic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4639" y="2805641"/>
            <a:ext cx="819785" cy="819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740438" y="2805641"/>
            <a:ext cx="742901" cy="856759"/>
          </a:xfrm>
          <a:prstGeom prst="rect">
            <a:avLst/>
          </a:prstGeom>
        </p:spPr>
      </p:pic>
      <p:pic>
        <p:nvPicPr>
          <p:cNvPr id="14" name="Picture 2" descr="Image result for flames background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088" y="4519177"/>
            <a:ext cx="6862416" cy="2338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flames background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866" y="4519177"/>
            <a:ext cx="6862416" cy="2338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1370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2794" y="119697"/>
            <a:ext cx="7893508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What’s Causing Content Problems?</a:t>
            </a:r>
            <a:endParaRPr lang="en-US" sz="3500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815129"/>
            <a:ext cx="12192000" cy="0"/>
          </a:xfrm>
          <a:prstGeom prst="line">
            <a:avLst/>
          </a:prstGeom>
          <a:ln w="57150" cmpd="dbl">
            <a:gradFill flip="none" rotWithShape="1">
              <a:gsLst>
                <a:gs pos="0">
                  <a:schemeClr val="bg1"/>
                </a:gs>
                <a:gs pos="100000">
                  <a:schemeClr val="tx1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94" y="6387988"/>
            <a:ext cx="2052740" cy="3227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2794" y="1916952"/>
            <a:ext cx="721480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000" b="1" dirty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Knowledge: </a:t>
            </a:r>
            <a:r>
              <a:rPr lang="en-US" sz="3000" dirty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Where do I start</a:t>
            </a:r>
            <a:r>
              <a:rPr lang="en-US" sz="3000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?</a:t>
            </a:r>
            <a:endParaRPr lang="en-US" sz="3000" b="1" dirty="0" smtClean="0"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000" b="1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Writer’s Block: </a:t>
            </a:r>
            <a:r>
              <a:rPr lang="en-US" sz="3000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What do I write about?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000" b="1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Novel Mentality: </a:t>
            </a:r>
            <a:r>
              <a:rPr lang="en-US" sz="3000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Too many authors</a:t>
            </a:r>
            <a:endParaRPr lang="en-US" sz="3000" b="1" dirty="0" smtClean="0"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000" b="1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Time: </a:t>
            </a:r>
            <a:r>
              <a:rPr lang="en-US" sz="3000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I don’t have enough time!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3000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Use sites like </a:t>
            </a:r>
            <a:r>
              <a:rPr lang="en-US" sz="3000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  <a:hlinkClick r:id="rId4"/>
              </a:rPr>
              <a:t>nDash.co</a:t>
            </a:r>
            <a:r>
              <a:rPr lang="en-US" sz="3000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 for writers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000" b="1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Too Technical: </a:t>
            </a:r>
            <a:r>
              <a:rPr lang="en-US" sz="3000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Think about interviews</a:t>
            </a:r>
            <a:endParaRPr lang="en-US" sz="3000" b="1" dirty="0" smtClean="0"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000" b="1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Budget: </a:t>
            </a:r>
            <a:r>
              <a:rPr lang="en-US" sz="3000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We don’t have the resources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1183" r="9355"/>
          <a:stretch/>
        </p:blipFill>
        <p:spPr>
          <a:xfrm>
            <a:off x="7863840" y="2156707"/>
            <a:ext cx="3901440" cy="284870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0940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2794" y="119697"/>
            <a:ext cx="8885766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3 Types of Content Marketing Research</a:t>
            </a:r>
            <a:endParaRPr lang="en-US" sz="3500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815129"/>
            <a:ext cx="12192000" cy="0"/>
          </a:xfrm>
          <a:prstGeom prst="line">
            <a:avLst/>
          </a:prstGeom>
          <a:ln w="57150" cmpd="dbl">
            <a:gradFill flip="none" rotWithShape="1">
              <a:gsLst>
                <a:gs pos="0">
                  <a:schemeClr val="bg1"/>
                </a:gs>
                <a:gs pos="100000">
                  <a:schemeClr val="tx1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94" y="6387988"/>
            <a:ext cx="2052740" cy="3227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2794" y="2751067"/>
            <a:ext cx="70471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000" dirty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Secondary data and </a:t>
            </a:r>
            <a:r>
              <a:rPr lang="en-US" sz="3000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sources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000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Primary data you have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000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Primary data you can obtain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3085" y="2238845"/>
            <a:ext cx="4074377" cy="2725428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749347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6274</TotalTime>
  <Words>1356</Words>
  <Application>Microsoft Office PowerPoint</Application>
  <PresentationFormat>Widescreen</PresentationFormat>
  <Paragraphs>250</Paragraphs>
  <Slides>35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5" baseType="lpstr">
      <vt:lpstr>Arial</vt:lpstr>
      <vt:lpstr>Calibri</vt:lpstr>
      <vt:lpstr>Calibri Light</vt:lpstr>
      <vt:lpstr>Courier New</vt:lpstr>
      <vt:lpstr>Segoe Print</vt:lpstr>
      <vt:lpstr>Segoe UI</vt:lpstr>
      <vt:lpstr>Segoe UI Black</vt:lpstr>
      <vt:lpstr>Tahoma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George Kuhn</dc:creator>
  <cp:lastModifiedBy>George Kuhn</cp:lastModifiedBy>
  <cp:revision>140</cp:revision>
  <dcterms:created xsi:type="dcterms:W3CDTF">2017-12-01T17:23:46Z</dcterms:created>
  <dcterms:modified xsi:type="dcterms:W3CDTF">2019-09-27T15:48:56Z</dcterms:modified>
</cp:coreProperties>
</file>